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Lst>
  <p:sldSz cx="13004800" cy="9753600"/>
  <p:notesSz cx="6858000" cy="9144000"/>
  <p:embeddedFontLst>
    <p:embeddedFont>
      <p:font typeface="Gill Sans" panose="020B0502020104020203" pitchFamily="34" charset="-79"/>
      <p:regular r:id="rId61"/>
      <p:bold r:id="rId62"/>
    </p:embeddedFont>
    <p:embeddedFont>
      <p:font typeface="Helvetica Neue" panose="02000503000000020004" pitchFamily="2" charset="0"/>
      <p:regular r:id="rId63"/>
      <p:bold r:id="rId64"/>
      <p:italic r:id="rId65"/>
      <p:boldItalic r:id="rId66"/>
    </p:embeddedFont>
    <p:embeddedFont>
      <p:font typeface="Merriweather Sans" pitchFamily="2" charset="77"/>
      <p:regular r:id="rId67"/>
      <p:bold r:id="rId68"/>
      <p:italic r:id="rId69"/>
      <p:boldItalic r:id="rId70"/>
    </p:embeddedFont>
    <p:embeddedFont>
      <p:font typeface="REM" pitchFamily="2" charset="77"/>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jCZRZ29qceHUIL30Y3Yi4IeR1FS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C5E3C7-3745-4C33-98EF-145BFDAC39B9}">
  <a:tblStyle styleId="{0BC5E3C7-3745-4C33-98EF-145BFDAC39B9}" styleName="Table_0">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a:tcStyle>
        <a:tcBdr/>
      </a:tcStyle>
    </a:band1H>
    <a:band2H>
      <a:tcTxStyle b="off" i="off"/>
      <a:tcStyle>
        <a:tcBdr/>
        <a:fill>
          <a:solidFill>
            <a:srgbClr val="EFF1F3"/>
          </a:solidFill>
        </a:fill>
      </a:tcStyle>
    </a:band2H>
    <a:band1V>
      <a:tcTxStyle/>
      <a:tcStyle>
        <a:tcBdr/>
      </a:tcStyle>
    </a:band1V>
    <a:band2V>
      <a:tcTxStyle/>
      <a:tcStyle>
        <a:tcBdr/>
      </a:tcStyle>
    </a:band2V>
    <a:lastCol>
      <a:tcTxStyle/>
      <a:tcStyle>
        <a:tcBdr/>
      </a:tcStyle>
    </a:lastCol>
    <a:firstCol>
      <a:tcTxStyle b="off" i="off">
        <a:font>
          <a:latin typeface="Arial"/>
          <a:ea typeface="Arial"/>
          <a:cs typeface="Arial"/>
        </a:font>
        <a:srgbClr val="000000"/>
      </a:tcTxStyle>
      <a:tcStyle>
        <a:tcBdr>
          <a:left>
            <a:ln w="28575"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000000">
              <a:alpha val="24705"/>
            </a:srgbClr>
          </a:solidFill>
        </a:fill>
      </a:tcStyle>
    </a:firstCol>
    <a:lastRow>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28575"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000000">
              <a:alpha val="24705"/>
            </a:srgbClr>
          </a:solidFill>
        </a:fill>
      </a:tcStyle>
    </a:lastRow>
    <a:seCell>
      <a:tcTxStyle/>
      <a:tcStyle>
        <a:tcBdr/>
      </a:tcStyle>
    </a:seCell>
    <a:swCell>
      <a:tcTxStyle/>
      <a:tcStyle>
        <a:tcBdr/>
      </a:tcStyle>
    </a:swCell>
    <a:firstRow>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28575"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000000">
              <a:alpha val="24705"/>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84" d="100"/>
          <a:sy n="84" d="100"/>
        </p:scale>
        <p:origin x="197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1.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1pPr>
            <a:lvl2pPr marL="914400" marR="0" lvl="1"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2pPr>
            <a:lvl3pPr marL="1371600" marR="0" lvl="2"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3pPr>
            <a:lvl4pPr marL="1828800" marR="0" lvl="3"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4pPr>
            <a:lvl5pPr marL="2286000" marR="0" lvl="4"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5pPr>
            <a:lvl6pPr marL="2743200" marR="0" lvl="5"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6pPr>
            <a:lvl7pPr marL="3200400" marR="0" lvl="6"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7pPr>
            <a:lvl8pPr marL="3657600" marR="0" lvl="7"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8pPr>
            <a:lvl9pPr marL="4114800" marR="0" lvl="8" indent="-228600" algn="l" rtl="0">
              <a:spcBef>
                <a:spcPts val="0"/>
              </a:spcBef>
              <a:spcAft>
                <a:spcPts val="0"/>
              </a:spcAft>
              <a:buSzPts val="1400"/>
              <a:buNone/>
              <a:defRPr sz="2200" b="0" i="0" u="none" strike="noStrike" cap="none">
                <a:latin typeface="Merriweather Sans"/>
                <a:ea typeface="Merriweather Sans"/>
                <a:cs typeface="Merriweather Sans"/>
                <a:sym typeface="Merriweather Sans"/>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 name="Google Shape;3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5" name="Google Shape;145;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 name="Google Shape;4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1" name="Google Shape;411;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200">
                <a:latin typeface="Merriweather Sans"/>
                <a:ea typeface="Merriweather Sans"/>
                <a:cs typeface="Merriweather Sans"/>
                <a:sym typeface="Merriweather Sans"/>
              </a:rPr>
              <a:t>Recruitment as bridge to execution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8" name="Google Shape;478;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7" name="Google Shape;507;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1" name="Google Shape;53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 name="Google Shape;6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4" name="Google Shape;624;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3" name="Google Shape;713;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6" name="Google Shape;816;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5" name="Google Shape;825;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4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3" name="Google Shape;843;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5" name="Google Shape;855;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5" name="Google Shape;875;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5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0" name="Google Shape;88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5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7" name="Google Shape;897;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5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4" name="Google Shape;904;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5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5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5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UM_Vorlage_weiss" type="tx">
  <p:cSld name="TITLE_AND_BODY">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723900" y="2398"/>
            <a:ext cx="11557000" cy="1638301"/>
          </a:xfrm>
          <a:prstGeom prst="rect">
            <a:avLst/>
          </a:prstGeom>
          <a:noFill/>
          <a:ln>
            <a:noFill/>
          </a:ln>
        </p:spPr>
        <p:txBody>
          <a:bodyPr spcFirstLastPara="1" wrap="square" lIns="50800" tIns="50800" rIns="50800" bIns="50800" anchor="b" anchorCtr="0">
            <a:noAutofit/>
          </a:bodyPr>
          <a:lstStyle>
            <a:lvl1pPr lvl="0" algn="l">
              <a:lnSpc>
                <a:spcPct val="100000"/>
              </a:lnSpc>
              <a:spcBef>
                <a:spcPts val="0"/>
              </a:spcBef>
              <a:spcAft>
                <a:spcPts val="0"/>
              </a:spcAft>
              <a:buClr>
                <a:srgbClr val="000000"/>
              </a:buClr>
              <a:buSzPts val="3400"/>
              <a:buFont typeface="Gill Sans"/>
              <a:buNone/>
              <a:defRPr sz="3400" b="1" i="0">
                <a:latin typeface="Helvetica" pitchFamily="2" charset="0"/>
                <a:ea typeface="Helvetica" pitchFamily="2" charset="0"/>
                <a:cs typeface="Gill Sans"/>
                <a:sym typeface="Gill Sans"/>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dirty="0"/>
          </a:p>
        </p:txBody>
      </p:sp>
      <p:sp>
        <p:nvSpPr>
          <p:cNvPr id="11" name="Google Shape;11;p61"/>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lvl1pPr marL="457200" lvl="0" indent="-381000" algn="l">
              <a:lnSpc>
                <a:spcPct val="100000"/>
              </a:lnSpc>
              <a:spcBef>
                <a:spcPts val="1000"/>
              </a:spcBef>
              <a:spcAft>
                <a:spcPts val="0"/>
              </a:spcAft>
              <a:buClr>
                <a:srgbClr val="000000"/>
              </a:buClr>
              <a:buSzPts val="2400"/>
              <a:buFont typeface="Gill Sans"/>
              <a:buChar char="•"/>
              <a:defRPr sz="2400" b="0" i="0">
                <a:latin typeface="Helvetica" pitchFamily="2" charset="0"/>
                <a:ea typeface="Helvetica" pitchFamily="2" charset="0"/>
                <a:cs typeface="Gill Sans"/>
                <a:sym typeface="Gill Sans"/>
              </a:defRPr>
            </a:lvl1pPr>
            <a:lvl2pPr marL="914400" lvl="1" indent="-342900" algn="l">
              <a:lnSpc>
                <a:spcPct val="100000"/>
              </a:lnSpc>
              <a:spcBef>
                <a:spcPts val="400"/>
              </a:spcBef>
              <a:spcAft>
                <a:spcPts val="0"/>
              </a:spcAft>
              <a:buClr>
                <a:srgbClr val="000000"/>
              </a:buClr>
              <a:buSzPts val="1800"/>
              <a:buFont typeface="Gill Sans"/>
              <a:buChar char="–"/>
              <a:defRPr sz="1800">
                <a:latin typeface="Gill Sans"/>
                <a:ea typeface="Gill Sans"/>
                <a:cs typeface="Gill Sans"/>
                <a:sym typeface="Gill Sans"/>
              </a:defRPr>
            </a:lvl2pPr>
            <a:lvl3pPr marL="1371600" lvl="2" indent="-342900" algn="l">
              <a:lnSpc>
                <a:spcPct val="100000"/>
              </a:lnSpc>
              <a:spcBef>
                <a:spcPts val="400"/>
              </a:spcBef>
              <a:spcAft>
                <a:spcPts val="0"/>
              </a:spcAft>
              <a:buClr>
                <a:srgbClr val="000000"/>
              </a:buClr>
              <a:buSzPts val="1800"/>
              <a:buFont typeface="Gill Sans"/>
              <a:buChar char="•"/>
              <a:defRPr sz="1800">
                <a:latin typeface="Gill Sans"/>
                <a:ea typeface="Gill Sans"/>
                <a:cs typeface="Gill Sans"/>
                <a:sym typeface="Gill Sans"/>
              </a:defRPr>
            </a:lvl3pPr>
            <a:lvl4pPr marL="1828800" lvl="3" indent="-342900" algn="l">
              <a:lnSpc>
                <a:spcPct val="100000"/>
              </a:lnSpc>
              <a:spcBef>
                <a:spcPts val="400"/>
              </a:spcBef>
              <a:spcAft>
                <a:spcPts val="0"/>
              </a:spcAft>
              <a:buClr>
                <a:srgbClr val="000000"/>
              </a:buClr>
              <a:buSzPts val="1800"/>
              <a:buFont typeface="Gill Sans"/>
              <a:buChar char="–"/>
              <a:defRPr sz="1800">
                <a:latin typeface="Gill Sans"/>
                <a:ea typeface="Gill Sans"/>
                <a:cs typeface="Gill Sans"/>
                <a:sym typeface="Gill Sans"/>
              </a:defRPr>
            </a:lvl4pPr>
            <a:lvl5pPr marL="2286000" lvl="4" indent="-342900" algn="l">
              <a:lnSpc>
                <a:spcPct val="100000"/>
              </a:lnSpc>
              <a:spcBef>
                <a:spcPts val="400"/>
              </a:spcBef>
              <a:spcAft>
                <a:spcPts val="0"/>
              </a:spcAft>
              <a:buClr>
                <a:srgbClr val="000000"/>
              </a:buClr>
              <a:buSzPts val="1800"/>
              <a:buFont typeface="Gill Sans"/>
              <a:buChar char="»"/>
              <a:defRPr sz="1800">
                <a:latin typeface="Gill Sans"/>
                <a:ea typeface="Gill Sans"/>
                <a:cs typeface="Gill Sans"/>
                <a:sym typeface="Gill Sans"/>
              </a:defRPr>
            </a:lvl5pPr>
            <a:lvl6pPr marL="2743200" lvl="5" indent="-342900" algn="l">
              <a:lnSpc>
                <a:spcPct val="100000"/>
              </a:lnSpc>
              <a:spcBef>
                <a:spcPts val="1000"/>
              </a:spcBef>
              <a:spcAft>
                <a:spcPts val="0"/>
              </a:spcAft>
              <a:buClr>
                <a:srgbClr val="000000"/>
              </a:buClr>
              <a:buSzPts val="1800"/>
              <a:buChar char="•"/>
              <a:defRPr/>
            </a:lvl6pPr>
            <a:lvl7pPr marL="3200400" lvl="6" indent="-342900" algn="l">
              <a:lnSpc>
                <a:spcPct val="100000"/>
              </a:lnSpc>
              <a:spcBef>
                <a:spcPts val="1000"/>
              </a:spcBef>
              <a:spcAft>
                <a:spcPts val="0"/>
              </a:spcAft>
              <a:buClr>
                <a:srgbClr val="000000"/>
              </a:buClr>
              <a:buSzPts val="1800"/>
              <a:buChar char="•"/>
              <a:defRPr/>
            </a:lvl7pPr>
            <a:lvl8pPr marL="3657600" lvl="7" indent="-342900" algn="l">
              <a:lnSpc>
                <a:spcPct val="100000"/>
              </a:lnSpc>
              <a:spcBef>
                <a:spcPts val="1000"/>
              </a:spcBef>
              <a:spcAft>
                <a:spcPts val="0"/>
              </a:spcAft>
              <a:buClr>
                <a:srgbClr val="000000"/>
              </a:buClr>
              <a:buSzPts val="1800"/>
              <a:buChar char="•"/>
              <a:defRPr/>
            </a:lvl8pPr>
            <a:lvl9pPr marL="4114800" lvl="8" indent="-342900" algn="l">
              <a:lnSpc>
                <a:spcPct val="100000"/>
              </a:lnSpc>
              <a:spcBef>
                <a:spcPts val="1000"/>
              </a:spcBef>
              <a:spcAft>
                <a:spcPts val="0"/>
              </a:spcAft>
              <a:buClr>
                <a:srgbClr val="000000"/>
              </a:buClr>
              <a:buSzPts val="1800"/>
              <a:buChar char="•"/>
              <a:defRPr/>
            </a:lvl9pPr>
          </a:lstStyle>
          <a:p>
            <a:endParaRPr dirty="0"/>
          </a:p>
        </p:txBody>
      </p:sp>
      <p:sp>
        <p:nvSpPr>
          <p:cNvPr id="12" name="Google Shape;12;p61"/>
          <p:cNvSpPr txBox="1">
            <a:spLocks noGrp="1"/>
          </p:cNvSpPr>
          <p:nvPr>
            <p:ph type="sldNum" idx="12"/>
          </p:nvPr>
        </p:nvSpPr>
        <p:spPr>
          <a:xfrm>
            <a:off x="10757484" y="9153673"/>
            <a:ext cx="340321" cy="323554"/>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1pPr>
            <a:lvl2pPr marL="0" lvl="1"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2pPr>
            <a:lvl3pPr marL="0" lvl="2"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3pPr>
            <a:lvl4pPr marL="0" lvl="3"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4pPr>
            <a:lvl5pPr marL="0" lvl="4"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5pPr>
            <a:lvl6pPr marL="0" lvl="5"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6pPr>
            <a:lvl7pPr marL="0" lvl="6"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7pPr>
            <a:lvl8pPr marL="0" lvl="7"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8pPr>
            <a:lvl9pPr marL="0" lvl="8"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orlage #2">
  <p:cSld name="Vorlage #2">
    <p:spTree>
      <p:nvGrpSpPr>
        <p:cNvPr id="1" name="Shape 13"/>
        <p:cNvGrpSpPr/>
        <p:nvPr/>
      </p:nvGrpSpPr>
      <p:grpSpPr>
        <a:xfrm>
          <a:off x="0" y="0"/>
          <a:ext cx="0" cy="0"/>
          <a:chOff x="0" y="0"/>
          <a:chExt cx="0" cy="0"/>
        </a:xfrm>
      </p:grpSpPr>
      <p:sp>
        <p:nvSpPr>
          <p:cNvPr id="14" name="Google Shape;14;p62"/>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lvl1pPr lvl="0" algn="l">
              <a:lnSpc>
                <a:spcPct val="100000"/>
              </a:lnSpc>
              <a:spcBef>
                <a:spcPts val="0"/>
              </a:spcBef>
              <a:spcAft>
                <a:spcPts val="0"/>
              </a:spcAft>
              <a:buClr>
                <a:srgbClr val="000000"/>
              </a:buClr>
              <a:buSzPts val="1800"/>
              <a:buNone/>
              <a:defRPr b="1" i="0">
                <a:latin typeface="Helvetica" pitchFamily="2" charset="0"/>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dirty="0"/>
          </a:p>
        </p:txBody>
      </p:sp>
      <p:sp>
        <p:nvSpPr>
          <p:cNvPr id="15" name="Google Shape;15;p62"/>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lvl1pPr marL="457200" lvl="0" indent="-342900" algn="l">
              <a:lnSpc>
                <a:spcPct val="100000"/>
              </a:lnSpc>
              <a:spcBef>
                <a:spcPts val="1000"/>
              </a:spcBef>
              <a:spcAft>
                <a:spcPts val="0"/>
              </a:spcAft>
              <a:buClr>
                <a:srgbClr val="000000"/>
              </a:buClr>
              <a:buSzPts val="1800"/>
              <a:buChar char="•"/>
              <a:defRPr b="0" i="0">
                <a:latin typeface="Helvetica" pitchFamily="2" charset="0"/>
              </a:defRPr>
            </a:lvl1pPr>
            <a:lvl2pPr marL="914400" lvl="1" indent="-342900" algn="l">
              <a:lnSpc>
                <a:spcPct val="100000"/>
              </a:lnSpc>
              <a:spcBef>
                <a:spcPts val="400"/>
              </a:spcBef>
              <a:spcAft>
                <a:spcPts val="0"/>
              </a:spcAft>
              <a:buClr>
                <a:srgbClr val="000000"/>
              </a:buClr>
              <a:buSzPts val="1800"/>
              <a:buChar char="–"/>
              <a:defRPr/>
            </a:lvl2pPr>
            <a:lvl3pPr marL="1371600" lvl="2" indent="-342900" algn="l">
              <a:lnSpc>
                <a:spcPct val="100000"/>
              </a:lnSpc>
              <a:spcBef>
                <a:spcPts val="400"/>
              </a:spcBef>
              <a:spcAft>
                <a:spcPts val="0"/>
              </a:spcAft>
              <a:buClr>
                <a:srgbClr val="000000"/>
              </a:buClr>
              <a:buSzPts val="1800"/>
              <a:buChar char="•"/>
              <a:defRPr/>
            </a:lvl3pPr>
            <a:lvl4pPr marL="1828800" lvl="3" indent="-342900" algn="l">
              <a:lnSpc>
                <a:spcPct val="100000"/>
              </a:lnSpc>
              <a:spcBef>
                <a:spcPts val="400"/>
              </a:spcBef>
              <a:spcAft>
                <a:spcPts val="0"/>
              </a:spcAft>
              <a:buClr>
                <a:srgbClr val="000000"/>
              </a:buClr>
              <a:buSzPts val="1800"/>
              <a:buChar char="–"/>
              <a:defRPr/>
            </a:lvl4pPr>
            <a:lvl5pPr marL="2286000" lvl="4" indent="-342900" algn="l">
              <a:lnSpc>
                <a:spcPct val="100000"/>
              </a:lnSpc>
              <a:spcBef>
                <a:spcPts val="400"/>
              </a:spcBef>
              <a:spcAft>
                <a:spcPts val="0"/>
              </a:spcAft>
              <a:buClr>
                <a:srgbClr val="000000"/>
              </a:buClr>
              <a:buSzPts val="1800"/>
              <a:buChar char="»"/>
              <a:defRPr/>
            </a:lvl5pPr>
            <a:lvl6pPr marL="2743200" lvl="5" indent="-342900" algn="l">
              <a:lnSpc>
                <a:spcPct val="100000"/>
              </a:lnSpc>
              <a:spcBef>
                <a:spcPts val="1000"/>
              </a:spcBef>
              <a:spcAft>
                <a:spcPts val="0"/>
              </a:spcAft>
              <a:buClr>
                <a:srgbClr val="000000"/>
              </a:buClr>
              <a:buSzPts val="1800"/>
              <a:buChar char="•"/>
              <a:defRPr/>
            </a:lvl6pPr>
            <a:lvl7pPr marL="3200400" lvl="6" indent="-342900" algn="l">
              <a:lnSpc>
                <a:spcPct val="100000"/>
              </a:lnSpc>
              <a:spcBef>
                <a:spcPts val="1000"/>
              </a:spcBef>
              <a:spcAft>
                <a:spcPts val="0"/>
              </a:spcAft>
              <a:buClr>
                <a:srgbClr val="000000"/>
              </a:buClr>
              <a:buSzPts val="1800"/>
              <a:buChar char="•"/>
              <a:defRPr/>
            </a:lvl7pPr>
            <a:lvl8pPr marL="3657600" lvl="7" indent="-342900" algn="l">
              <a:lnSpc>
                <a:spcPct val="100000"/>
              </a:lnSpc>
              <a:spcBef>
                <a:spcPts val="1000"/>
              </a:spcBef>
              <a:spcAft>
                <a:spcPts val="0"/>
              </a:spcAft>
              <a:buClr>
                <a:srgbClr val="000000"/>
              </a:buClr>
              <a:buSzPts val="1800"/>
              <a:buChar char="•"/>
              <a:defRPr/>
            </a:lvl8pPr>
            <a:lvl9pPr marL="4114800" lvl="8" indent="-342900" algn="l">
              <a:lnSpc>
                <a:spcPct val="100000"/>
              </a:lnSpc>
              <a:spcBef>
                <a:spcPts val="1000"/>
              </a:spcBef>
              <a:spcAft>
                <a:spcPts val="0"/>
              </a:spcAft>
              <a:buClr>
                <a:srgbClr val="000000"/>
              </a:buClr>
              <a:buSzPts val="1800"/>
              <a:buChar char="•"/>
              <a:defRPr/>
            </a:lvl9pPr>
          </a:lstStyle>
          <a:p>
            <a:endParaRPr dirty="0"/>
          </a:p>
        </p:txBody>
      </p:sp>
      <p:sp>
        <p:nvSpPr>
          <p:cNvPr id="16" name="Google Shape;16;p62"/>
          <p:cNvSpPr txBox="1">
            <a:spLocks noGrp="1"/>
          </p:cNvSpPr>
          <p:nvPr>
            <p:ph type="sldNum" idx="12"/>
          </p:nvPr>
        </p:nvSpPr>
        <p:spPr>
          <a:xfrm>
            <a:off x="10757484" y="9153673"/>
            <a:ext cx="340321" cy="323554"/>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1pPr>
            <a:lvl2pPr marL="0" lvl="1"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2pPr>
            <a:lvl3pPr marL="0" lvl="2"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3pPr>
            <a:lvl4pPr marL="0" lvl="3"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4pPr>
            <a:lvl5pPr marL="0" lvl="4"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5pPr>
            <a:lvl6pPr marL="0" lvl="5"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6pPr>
            <a:lvl7pPr marL="0" lvl="6"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7pPr>
            <a:lvl8pPr marL="0" lvl="7"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8pPr>
            <a:lvl9pPr marL="0" lvl="8"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orlage #2">
  <p:cSld name="Vorlage #2 2">
    <p:spTree>
      <p:nvGrpSpPr>
        <p:cNvPr id="1" name="Shape 17"/>
        <p:cNvGrpSpPr/>
        <p:nvPr/>
      </p:nvGrpSpPr>
      <p:grpSpPr>
        <a:xfrm>
          <a:off x="0" y="0"/>
          <a:ext cx="0" cy="0"/>
          <a:chOff x="0" y="0"/>
          <a:chExt cx="0" cy="0"/>
        </a:xfrm>
      </p:grpSpPr>
      <p:sp>
        <p:nvSpPr>
          <p:cNvPr id="18" name="Google Shape;18;p63"/>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lvl1pPr lvl="0" algn="l">
              <a:lnSpc>
                <a:spcPct val="100000"/>
              </a:lnSpc>
              <a:spcBef>
                <a:spcPts val="0"/>
              </a:spcBef>
              <a:spcAft>
                <a:spcPts val="0"/>
              </a:spcAft>
              <a:buClr>
                <a:srgbClr val="000000"/>
              </a:buClr>
              <a:buSzPts val="3400"/>
              <a:buFont typeface="Gill Sans"/>
              <a:buNone/>
              <a:defRPr sz="3400" b="1" i="0">
                <a:latin typeface="Helvetica" pitchFamily="2" charset="0"/>
                <a:ea typeface="Helvetica" pitchFamily="2" charset="0"/>
                <a:cs typeface="Gill Sans"/>
                <a:sym typeface="Gill Sans"/>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dirty="0"/>
          </a:p>
        </p:txBody>
      </p:sp>
      <p:sp>
        <p:nvSpPr>
          <p:cNvPr id="19" name="Google Shape;19;p63"/>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lvl1pPr marL="457200" lvl="0" indent="-381000" algn="l">
              <a:lnSpc>
                <a:spcPct val="100000"/>
              </a:lnSpc>
              <a:spcBef>
                <a:spcPts val="1000"/>
              </a:spcBef>
              <a:spcAft>
                <a:spcPts val="0"/>
              </a:spcAft>
              <a:buClr>
                <a:srgbClr val="000000"/>
              </a:buClr>
              <a:buSzPts val="2400"/>
              <a:buFont typeface="Gill Sans"/>
              <a:buChar char="•"/>
              <a:defRPr sz="2400" b="0" i="0">
                <a:latin typeface="Helvetica" pitchFamily="2" charset="0"/>
                <a:ea typeface="Helvetica" pitchFamily="2" charset="0"/>
                <a:cs typeface="Gill Sans"/>
                <a:sym typeface="Gill Sans"/>
              </a:defRPr>
            </a:lvl1pPr>
            <a:lvl2pPr marL="914400" lvl="1" indent="-342900" algn="l">
              <a:lnSpc>
                <a:spcPct val="100000"/>
              </a:lnSpc>
              <a:spcBef>
                <a:spcPts val="400"/>
              </a:spcBef>
              <a:spcAft>
                <a:spcPts val="0"/>
              </a:spcAft>
              <a:buClr>
                <a:srgbClr val="000000"/>
              </a:buClr>
              <a:buSzPts val="1800"/>
              <a:buFont typeface="Gill Sans"/>
              <a:buChar char="–"/>
              <a:defRPr sz="1800">
                <a:latin typeface="Gill Sans"/>
                <a:ea typeface="Gill Sans"/>
                <a:cs typeface="Gill Sans"/>
                <a:sym typeface="Gill Sans"/>
              </a:defRPr>
            </a:lvl2pPr>
            <a:lvl3pPr marL="1371600" lvl="2" indent="-342900" algn="l">
              <a:lnSpc>
                <a:spcPct val="100000"/>
              </a:lnSpc>
              <a:spcBef>
                <a:spcPts val="400"/>
              </a:spcBef>
              <a:spcAft>
                <a:spcPts val="0"/>
              </a:spcAft>
              <a:buClr>
                <a:srgbClr val="000000"/>
              </a:buClr>
              <a:buSzPts val="1800"/>
              <a:buFont typeface="Gill Sans"/>
              <a:buChar char="•"/>
              <a:defRPr sz="1800">
                <a:latin typeface="Gill Sans"/>
                <a:ea typeface="Gill Sans"/>
                <a:cs typeface="Gill Sans"/>
                <a:sym typeface="Gill Sans"/>
              </a:defRPr>
            </a:lvl3pPr>
            <a:lvl4pPr marL="1828800" lvl="3" indent="-342900" algn="l">
              <a:lnSpc>
                <a:spcPct val="100000"/>
              </a:lnSpc>
              <a:spcBef>
                <a:spcPts val="400"/>
              </a:spcBef>
              <a:spcAft>
                <a:spcPts val="0"/>
              </a:spcAft>
              <a:buClr>
                <a:srgbClr val="000000"/>
              </a:buClr>
              <a:buSzPts val="1800"/>
              <a:buFont typeface="Gill Sans"/>
              <a:buChar char="–"/>
              <a:defRPr sz="1800">
                <a:latin typeface="Gill Sans"/>
                <a:ea typeface="Gill Sans"/>
                <a:cs typeface="Gill Sans"/>
                <a:sym typeface="Gill Sans"/>
              </a:defRPr>
            </a:lvl4pPr>
            <a:lvl5pPr marL="2286000" lvl="4" indent="-342900" algn="l">
              <a:lnSpc>
                <a:spcPct val="100000"/>
              </a:lnSpc>
              <a:spcBef>
                <a:spcPts val="400"/>
              </a:spcBef>
              <a:spcAft>
                <a:spcPts val="0"/>
              </a:spcAft>
              <a:buClr>
                <a:srgbClr val="000000"/>
              </a:buClr>
              <a:buSzPts val="1800"/>
              <a:buFont typeface="Gill Sans"/>
              <a:buChar char="»"/>
              <a:defRPr sz="1800">
                <a:latin typeface="Gill Sans"/>
                <a:ea typeface="Gill Sans"/>
                <a:cs typeface="Gill Sans"/>
                <a:sym typeface="Gill Sans"/>
              </a:defRPr>
            </a:lvl5pPr>
            <a:lvl6pPr marL="2743200" lvl="5" indent="-342900" algn="l">
              <a:lnSpc>
                <a:spcPct val="100000"/>
              </a:lnSpc>
              <a:spcBef>
                <a:spcPts val="1000"/>
              </a:spcBef>
              <a:spcAft>
                <a:spcPts val="0"/>
              </a:spcAft>
              <a:buClr>
                <a:srgbClr val="000000"/>
              </a:buClr>
              <a:buSzPts val="1800"/>
              <a:buChar char="•"/>
              <a:defRPr/>
            </a:lvl6pPr>
            <a:lvl7pPr marL="3200400" lvl="6" indent="-342900" algn="l">
              <a:lnSpc>
                <a:spcPct val="100000"/>
              </a:lnSpc>
              <a:spcBef>
                <a:spcPts val="1000"/>
              </a:spcBef>
              <a:spcAft>
                <a:spcPts val="0"/>
              </a:spcAft>
              <a:buClr>
                <a:srgbClr val="000000"/>
              </a:buClr>
              <a:buSzPts val="1800"/>
              <a:buChar char="•"/>
              <a:defRPr/>
            </a:lvl7pPr>
            <a:lvl8pPr marL="3657600" lvl="7" indent="-342900" algn="l">
              <a:lnSpc>
                <a:spcPct val="100000"/>
              </a:lnSpc>
              <a:spcBef>
                <a:spcPts val="1000"/>
              </a:spcBef>
              <a:spcAft>
                <a:spcPts val="0"/>
              </a:spcAft>
              <a:buClr>
                <a:srgbClr val="000000"/>
              </a:buClr>
              <a:buSzPts val="1800"/>
              <a:buChar char="•"/>
              <a:defRPr/>
            </a:lvl8pPr>
            <a:lvl9pPr marL="4114800" lvl="8" indent="-342900" algn="l">
              <a:lnSpc>
                <a:spcPct val="100000"/>
              </a:lnSpc>
              <a:spcBef>
                <a:spcPts val="1000"/>
              </a:spcBef>
              <a:spcAft>
                <a:spcPts val="0"/>
              </a:spcAft>
              <a:buClr>
                <a:srgbClr val="000000"/>
              </a:buClr>
              <a:buSzPts val="1800"/>
              <a:buChar char="•"/>
              <a:defRPr/>
            </a:lvl9pPr>
          </a:lstStyle>
          <a:p>
            <a:endParaRPr dirty="0"/>
          </a:p>
        </p:txBody>
      </p:sp>
      <p:sp>
        <p:nvSpPr>
          <p:cNvPr id="20" name="Google Shape;20;p63"/>
          <p:cNvSpPr txBox="1">
            <a:spLocks noGrp="1"/>
          </p:cNvSpPr>
          <p:nvPr>
            <p:ph type="sldNum" idx="12"/>
          </p:nvPr>
        </p:nvSpPr>
        <p:spPr>
          <a:xfrm>
            <a:off x="10757484" y="9153673"/>
            <a:ext cx="340321" cy="323554"/>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1pPr>
            <a:lvl2pPr marL="0" lvl="1"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2pPr>
            <a:lvl3pPr marL="0" lvl="2"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3pPr>
            <a:lvl4pPr marL="0" lvl="3"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4pPr>
            <a:lvl5pPr marL="0" lvl="4"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5pPr>
            <a:lvl6pPr marL="0" lvl="5"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6pPr>
            <a:lvl7pPr marL="0" lvl="6"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7pPr>
            <a:lvl8pPr marL="0" lvl="7"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8pPr>
            <a:lvl9pPr marL="0" lvl="8"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UM_Vorlage_weiss">
  <p:cSld name="TUM_Vorlage_weiss">
    <p:spTree>
      <p:nvGrpSpPr>
        <p:cNvPr id="1" name="Shape 23"/>
        <p:cNvGrpSpPr/>
        <p:nvPr/>
      </p:nvGrpSpPr>
      <p:grpSpPr>
        <a:xfrm>
          <a:off x="0" y="0"/>
          <a:ext cx="0" cy="0"/>
          <a:chOff x="0" y="0"/>
          <a:chExt cx="0" cy="0"/>
        </a:xfrm>
      </p:grpSpPr>
      <p:sp>
        <p:nvSpPr>
          <p:cNvPr id="24" name="Google Shape;24;p65"/>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lvl1pPr lvl="0" algn="l">
              <a:lnSpc>
                <a:spcPct val="100000"/>
              </a:lnSpc>
              <a:spcBef>
                <a:spcPts val="0"/>
              </a:spcBef>
              <a:spcAft>
                <a:spcPts val="0"/>
              </a:spcAft>
              <a:buClr>
                <a:srgbClr val="000000"/>
              </a:buClr>
              <a:buSzPts val="1800"/>
              <a:buNone/>
              <a:defRPr b="0" i="0">
                <a:latin typeface="Helvetica" pitchFamily="2" charset="0"/>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dirty="0"/>
          </a:p>
        </p:txBody>
      </p:sp>
      <p:sp>
        <p:nvSpPr>
          <p:cNvPr id="25" name="Google Shape;25;p65"/>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lvl1pPr marL="457200" lvl="0" indent="-342900" algn="l">
              <a:lnSpc>
                <a:spcPct val="100000"/>
              </a:lnSpc>
              <a:spcBef>
                <a:spcPts val="1000"/>
              </a:spcBef>
              <a:spcAft>
                <a:spcPts val="0"/>
              </a:spcAft>
              <a:buClr>
                <a:srgbClr val="000000"/>
              </a:buClr>
              <a:buSzPts val="1800"/>
              <a:buChar char="•"/>
              <a:defRPr b="0" i="0">
                <a:latin typeface="Helvetica" pitchFamily="2" charset="0"/>
              </a:defRPr>
            </a:lvl1pPr>
            <a:lvl2pPr marL="914400" lvl="1" indent="-342900" algn="l">
              <a:lnSpc>
                <a:spcPct val="100000"/>
              </a:lnSpc>
              <a:spcBef>
                <a:spcPts val="400"/>
              </a:spcBef>
              <a:spcAft>
                <a:spcPts val="0"/>
              </a:spcAft>
              <a:buClr>
                <a:srgbClr val="000000"/>
              </a:buClr>
              <a:buSzPts val="1800"/>
              <a:buChar char="–"/>
              <a:defRPr/>
            </a:lvl2pPr>
            <a:lvl3pPr marL="1371600" lvl="2" indent="-342900" algn="l">
              <a:lnSpc>
                <a:spcPct val="100000"/>
              </a:lnSpc>
              <a:spcBef>
                <a:spcPts val="400"/>
              </a:spcBef>
              <a:spcAft>
                <a:spcPts val="0"/>
              </a:spcAft>
              <a:buClr>
                <a:srgbClr val="000000"/>
              </a:buClr>
              <a:buSzPts val="1800"/>
              <a:buChar char="•"/>
              <a:defRPr/>
            </a:lvl3pPr>
            <a:lvl4pPr marL="1828800" lvl="3" indent="-342900" algn="l">
              <a:lnSpc>
                <a:spcPct val="100000"/>
              </a:lnSpc>
              <a:spcBef>
                <a:spcPts val="400"/>
              </a:spcBef>
              <a:spcAft>
                <a:spcPts val="0"/>
              </a:spcAft>
              <a:buClr>
                <a:srgbClr val="000000"/>
              </a:buClr>
              <a:buSzPts val="1800"/>
              <a:buChar char="–"/>
              <a:defRPr/>
            </a:lvl4pPr>
            <a:lvl5pPr marL="2286000" lvl="4" indent="-342900" algn="l">
              <a:lnSpc>
                <a:spcPct val="100000"/>
              </a:lnSpc>
              <a:spcBef>
                <a:spcPts val="400"/>
              </a:spcBef>
              <a:spcAft>
                <a:spcPts val="0"/>
              </a:spcAft>
              <a:buClr>
                <a:srgbClr val="000000"/>
              </a:buClr>
              <a:buSzPts val="1800"/>
              <a:buChar char="»"/>
              <a:defRPr/>
            </a:lvl5pPr>
            <a:lvl6pPr marL="2743200" lvl="5" indent="-342900" algn="l">
              <a:lnSpc>
                <a:spcPct val="100000"/>
              </a:lnSpc>
              <a:spcBef>
                <a:spcPts val="1000"/>
              </a:spcBef>
              <a:spcAft>
                <a:spcPts val="0"/>
              </a:spcAft>
              <a:buClr>
                <a:srgbClr val="000000"/>
              </a:buClr>
              <a:buSzPts val="1800"/>
              <a:buChar char="•"/>
              <a:defRPr/>
            </a:lvl6pPr>
            <a:lvl7pPr marL="3200400" lvl="6" indent="-342900" algn="l">
              <a:lnSpc>
                <a:spcPct val="100000"/>
              </a:lnSpc>
              <a:spcBef>
                <a:spcPts val="1000"/>
              </a:spcBef>
              <a:spcAft>
                <a:spcPts val="0"/>
              </a:spcAft>
              <a:buClr>
                <a:srgbClr val="000000"/>
              </a:buClr>
              <a:buSzPts val="1800"/>
              <a:buChar char="•"/>
              <a:defRPr/>
            </a:lvl7pPr>
            <a:lvl8pPr marL="3657600" lvl="7" indent="-342900" algn="l">
              <a:lnSpc>
                <a:spcPct val="100000"/>
              </a:lnSpc>
              <a:spcBef>
                <a:spcPts val="1000"/>
              </a:spcBef>
              <a:spcAft>
                <a:spcPts val="0"/>
              </a:spcAft>
              <a:buClr>
                <a:srgbClr val="000000"/>
              </a:buClr>
              <a:buSzPts val="1800"/>
              <a:buChar char="•"/>
              <a:defRPr/>
            </a:lvl8pPr>
            <a:lvl9pPr marL="4114800" lvl="8" indent="-342900" algn="l">
              <a:lnSpc>
                <a:spcPct val="100000"/>
              </a:lnSpc>
              <a:spcBef>
                <a:spcPts val="1000"/>
              </a:spcBef>
              <a:spcAft>
                <a:spcPts val="0"/>
              </a:spcAft>
              <a:buClr>
                <a:srgbClr val="000000"/>
              </a:buClr>
              <a:buSzPts val="1800"/>
              <a:buChar char="•"/>
              <a:defRPr/>
            </a:lvl9pPr>
          </a:lstStyle>
          <a:p>
            <a:endParaRPr dirty="0"/>
          </a:p>
        </p:txBody>
      </p:sp>
      <p:sp>
        <p:nvSpPr>
          <p:cNvPr id="26" name="Google Shape;26;p65"/>
          <p:cNvSpPr txBox="1">
            <a:spLocks noGrp="1"/>
          </p:cNvSpPr>
          <p:nvPr>
            <p:ph type="sldNum" idx="12"/>
          </p:nvPr>
        </p:nvSpPr>
        <p:spPr>
          <a:xfrm>
            <a:off x="10757484" y="9153673"/>
            <a:ext cx="340321" cy="323554"/>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1pPr>
            <a:lvl2pPr marL="0" lvl="1"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2pPr>
            <a:lvl3pPr marL="0" lvl="2"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3pPr>
            <a:lvl4pPr marL="0" lvl="3"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4pPr>
            <a:lvl5pPr marL="0" lvl="4"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5pPr>
            <a:lvl6pPr marL="0" lvl="5"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6pPr>
            <a:lvl7pPr marL="0" lvl="6"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7pPr>
            <a:lvl8pPr marL="0" lvl="7"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8pPr>
            <a:lvl9pPr marL="0" lvl="8"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mpty">
  <p:cSld name="Empty">
    <p:spTree>
      <p:nvGrpSpPr>
        <p:cNvPr id="1" name="Shape 27"/>
        <p:cNvGrpSpPr/>
        <p:nvPr/>
      </p:nvGrpSpPr>
      <p:grpSpPr>
        <a:xfrm>
          <a:off x="0" y="0"/>
          <a:ext cx="0" cy="0"/>
          <a:chOff x="0" y="0"/>
          <a:chExt cx="0" cy="0"/>
        </a:xfrm>
      </p:grpSpPr>
      <p:sp>
        <p:nvSpPr>
          <p:cNvPr id="28" name="Google Shape;28;p66"/>
          <p:cNvSpPr txBox="1">
            <a:spLocks noGrp="1"/>
          </p:cNvSpPr>
          <p:nvPr>
            <p:ph type="sldNum" idx="12"/>
          </p:nvPr>
        </p:nvSpPr>
        <p:spPr>
          <a:xfrm>
            <a:off x="11967390" y="9229873"/>
            <a:ext cx="314921" cy="298154"/>
          </a:xfrm>
          <a:prstGeom prst="rect">
            <a:avLst/>
          </a:prstGeom>
          <a:noFill/>
          <a:ln>
            <a:noFill/>
          </a:ln>
        </p:spPr>
        <p:txBody>
          <a:bodyPr spcFirstLastPara="1" wrap="square" lIns="38100" tIns="38100" rIns="38100" bIns="38100" anchor="ctr" anchorCtr="0">
            <a:spAutoFit/>
          </a:bodyPr>
          <a:lstStyle>
            <a:lvl1pPr marL="0" lvl="0" indent="0" algn="r">
              <a:lnSpc>
                <a:spcPct val="100000"/>
              </a:lnSpc>
              <a:spcBef>
                <a:spcPts val="0"/>
              </a:spcBef>
              <a:spcAft>
                <a:spcPts val="0"/>
              </a:spcAft>
              <a:buClr>
                <a:srgbClr val="000000"/>
              </a:buClr>
              <a:buSzPts val="1600"/>
              <a:buFont typeface="Arial"/>
              <a:buNone/>
              <a:defRPr sz="1600">
                <a:latin typeface="Arial"/>
                <a:ea typeface="Arial"/>
                <a:cs typeface="Arial"/>
                <a:sym typeface="Arial"/>
              </a:defRPr>
            </a:lvl1pPr>
            <a:lvl2pPr marL="0" lvl="1" indent="0" algn="r">
              <a:lnSpc>
                <a:spcPct val="100000"/>
              </a:lnSpc>
              <a:spcBef>
                <a:spcPts val="0"/>
              </a:spcBef>
              <a:spcAft>
                <a:spcPts val="0"/>
              </a:spcAft>
              <a:buClr>
                <a:srgbClr val="000000"/>
              </a:buClr>
              <a:buSzPts val="1600"/>
              <a:buFont typeface="Arial"/>
              <a:buNone/>
              <a:defRPr sz="1600">
                <a:latin typeface="Arial"/>
                <a:ea typeface="Arial"/>
                <a:cs typeface="Arial"/>
                <a:sym typeface="Arial"/>
              </a:defRPr>
            </a:lvl2pPr>
            <a:lvl3pPr marL="0" lvl="2" indent="0" algn="r">
              <a:lnSpc>
                <a:spcPct val="100000"/>
              </a:lnSpc>
              <a:spcBef>
                <a:spcPts val="0"/>
              </a:spcBef>
              <a:spcAft>
                <a:spcPts val="0"/>
              </a:spcAft>
              <a:buClr>
                <a:srgbClr val="000000"/>
              </a:buClr>
              <a:buSzPts val="1600"/>
              <a:buFont typeface="Arial"/>
              <a:buNone/>
              <a:defRPr sz="1600">
                <a:latin typeface="Arial"/>
                <a:ea typeface="Arial"/>
                <a:cs typeface="Arial"/>
                <a:sym typeface="Arial"/>
              </a:defRPr>
            </a:lvl3pPr>
            <a:lvl4pPr marL="0" lvl="3" indent="0" algn="r">
              <a:lnSpc>
                <a:spcPct val="100000"/>
              </a:lnSpc>
              <a:spcBef>
                <a:spcPts val="0"/>
              </a:spcBef>
              <a:spcAft>
                <a:spcPts val="0"/>
              </a:spcAft>
              <a:buClr>
                <a:srgbClr val="000000"/>
              </a:buClr>
              <a:buSzPts val="1600"/>
              <a:buFont typeface="Arial"/>
              <a:buNone/>
              <a:defRPr sz="1600">
                <a:latin typeface="Arial"/>
                <a:ea typeface="Arial"/>
                <a:cs typeface="Arial"/>
                <a:sym typeface="Arial"/>
              </a:defRPr>
            </a:lvl4pPr>
            <a:lvl5pPr marL="0" lvl="4" indent="0" algn="r">
              <a:lnSpc>
                <a:spcPct val="100000"/>
              </a:lnSpc>
              <a:spcBef>
                <a:spcPts val="0"/>
              </a:spcBef>
              <a:spcAft>
                <a:spcPts val="0"/>
              </a:spcAft>
              <a:buClr>
                <a:srgbClr val="000000"/>
              </a:buClr>
              <a:buSzPts val="1600"/>
              <a:buFont typeface="Arial"/>
              <a:buNone/>
              <a:defRPr sz="1600">
                <a:latin typeface="Arial"/>
                <a:ea typeface="Arial"/>
                <a:cs typeface="Arial"/>
                <a:sym typeface="Arial"/>
              </a:defRPr>
            </a:lvl5pPr>
            <a:lvl6pPr marL="0" lvl="5" indent="0" algn="r">
              <a:lnSpc>
                <a:spcPct val="100000"/>
              </a:lnSpc>
              <a:spcBef>
                <a:spcPts val="0"/>
              </a:spcBef>
              <a:spcAft>
                <a:spcPts val="0"/>
              </a:spcAft>
              <a:buClr>
                <a:srgbClr val="000000"/>
              </a:buClr>
              <a:buSzPts val="1600"/>
              <a:buFont typeface="Arial"/>
              <a:buNone/>
              <a:defRPr sz="1600">
                <a:latin typeface="Arial"/>
                <a:ea typeface="Arial"/>
                <a:cs typeface="Arial"/>
                <a:sym typeface="Arial"/>
              </a:defRPr>
            </a:lvl6pPr>
            <a:lvl7pPr marL="0" lvl="6" indent="0" algn="r">
              <a:lnSpc>
                <a:spcPct val="100000"/>
              </a:lnSpc>
              <a:spcBef>
                <a:spcPts val="0"/>
              </a:spcBef>
              <a:spcAft>
                <a:spcPts val="0"/>
              </a:spcAft>
              <a:buClr>
                <a:srgbClr val="000000"/>
              </a:buClr>
              <a:buSzPts val="1600"/>
              <a:buFont typeface="Arial"/>
              <a:buNone/>
              <a:defRPr sz="1600">
                <a:latin typeface="Arial"/>
                <a:ea typeface="Arial"/>
                <a:cs typeface="Arial"/>
                <a:sym typeface="Arial"/>
              </a:defRPr>
            </a:lvl7pPr>
            <a:lvl8pPr marL="0" lvl="7" indent="0" algn="r">
              <a:lnSpc>
                <a:spcPct val="100000"/>
              </a:lnSpc>
              <a:spcBef>
                <a:spcPts val="0"/>
              </a:spcBef>
              <a:spcAft>
                <a:spcPts val="0"/>
              </a:spcAft>
              <a:buClr>
                <a:srgbClr val="000000"/>
              </a:buClr>
              <a:buSzPts val="1600"/>
              <a:buFont typeface="Arial"/>
              <a:buNone/>
              <a:defRPr sz="1600">
                <a:latin typeface="Arial"/>
                <a:ea typeface="Arial"/>
                <a:cs typeface="Arial"/>
                <a:sym typeface="Arial"/>
              </a:defRPr>
            </a:lvl8pPr>
            <a:lvl9pPr marL="0" lvl="8" indent="0" algn="r">
              <a:lnSpc>
                <a:spcPct val="100000"/>
              </a:lnSpc>
              <a:spcBef>
                <a:spcPts val="0"/>
              </a:spcBef>
              <a:spcAft>
                <a:spcPts val="0"/>
              </a:spcAft>
              <a:buClr>
                <a:srgbClr val="000000"/>
              </a:buClr>
              <a:buSzPts val="1600"/>
              <a:buFont typeface="Arial"/>
              <a:buNone/>
              <a:defRPr sz="1600">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UM_Vorlage_weiss">
  <p:cSld name="TUM_Vorlage_weiss 2">
    <p:spTree>
      <p:nvGrpSpPr>
        <p:cNvPr id="1" name="Shape 29"/>
        <p:cNvGrpSpPr/>
        <p:nvPr/>
      </p:nvGrpSpPr>
      <p:grpSpPr>
        <a:xfrm>
          <a:off x="0" y="0"/>
          <a:ext cx="0" cy="0"/>
          <a:chOff x="0" y="0"/>
          <a:chExt cx="0" cy="0"/>
        </a:xfrm>
      </p:grpSpPr>
      <p:sp>
        <p:nvSpPr>
          <p:cNvPr id="30" name="Google Shape;30;p67"/>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lvl1pPr lvl="0" algn="l">
              <a:lnSpc>
                <a:spcPct val="100000"/>
              </a:lnSpc>
              <a:spcBef>
                <a:spcPts val="0"/>
              </a:spcBef>
              <a:spcAft>
                <a:spcPts val="0"/>
              </a:spcAft>
              <a:buClr>
                <a:srgbClr val="000000"/>
              </a:buClr>
              <a:buSzPts val="4800"/>
              <a:buFont typeface="Palatino"/>
              <a:buNone/>
              <a:defRPr sz="4800" b="0" i="0">
                <a:latin typeface="Helvetica" pitchFamily="2" charset="0"/>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dirty="0"/>
          </a:p>
        </p:txBody>
      </p:sp>
      <p:sp>
        <p:nvSpPr>
          <p:cNvPr id="31" name="Google Shape;31;p67"/>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lvl1pPr marL="457200" lvl="0" indent="-342900" algn="l">
              <a:lnSpc>
                <a:spcPct val="100000"/>
              </a:lnSpc>
              <a:spcBef>
                <a:spcPts val="1000"/>
              </a:spcBef>
              <a:spcAft>
                <a:spcPts val="0"/>
              </a:spcAft>
              <a:buClr>
                <a:srgbClr val="000000"/>
              </a:buClr>
              <a:buSzPts val="1800"/>
              <a:buChar char="•"/>
              <a:defRPr b="0" i="0">
                <a:latin typeface="Helvetica" pitchFamily="2" charset="0"/>
              </a:defRPr>
            </a:lvl1pPr>
            <a:lvl2pPr marL="914400" lvl="1" indent="-342900" algn="l">
              <a:lnSpc>
                <a:spcPct val="100000"/>
              </a:lnSpc>
              <a:spcBef>
                <a:spcPts val="400"/>
              </a:spcBef>
              <a:spcAft>
                <a:spcPts val="0"/>
              </a:spcAft>
              <a:buClr>
                <a:srgbClr val="000000"/>
              </a:buClr>
              <a:buSzPts val="1800"/>
              <a:buChar char="–"/>
              <a:defRPr/>
            </a:lvl2pPr>
            <a:lvl3pPr marL="1371600" lvl="2" indent="-342900" algn="l">
              <a:lnSpc>
                <a:spcPct val="100000"/>
              </a:lnSpc>
              <a:spcBef>
                <a:spcPts val="400"/>
              </a:spcBef>
              <a:spcAft>
                <a:spcPts val="0"/>
              </a:spcAft>
              <a:buClr>
                <a:srgbClr val="000000"/>
              </a:buClr>
              <a:buSzPts val="1800"/>
              <a:buChar char="•"/>
              <a:defRPr/>
            </a:lvl3pPr>
            <a:lvl4pPr marL="1828800" lvl="3" indent="-342900" algn="l">
              <a:lnSpc>
                <a:spcPct val="100000"/>
              </a:lnSpc>
              <a:spcBef>
                <a:spcPts val="400"/>
              </a:spcBef>
              <a:spcAft>
                <a:spcPts val="0"/>
              </a:spcAft>
              <a:buClr>
                <a:srgbClr val="000000"/>
              </a:buClr>
              <a:buSzPts val="1800"/>
              <a:buChar char="–"/>
              <a:defRPr/>
            </a:lvl4pPr>
            <a:lvl5pPr marL="2286000" lvl="4" indent="-342900" algn="l">
              <a:lnSpc>
                <a:spcPct val="100000"/>
              </a:lnSpc>
              <a:spcBef>
                <a:spcPts val="400"/>
              </a:spcBef>
              <a:spcAft>
                <a:spcPts val="0"/>
              </a:spcAft>
              <a:buClr>
                <a:srgbClr val="000000"/>
              </a:buClr>
              <a:buSzPts val="1800"/>
              <a:buChar char="»"/>
              <a:defRPr/>
            </a:lvl5pPr>
            <a:lvl6pPr marL="2743200" lvl="5" indent="-342900" algn="l">
              <a:lnSpc>
                <a:spcPct val="100000"/>
              </a:lnSpc>
              <a:spcBef>
                <a:spcPts val="1000"/>
              </a:spcBef>
              <a:spcAft>
                <a:spcPts val="0"/>
              </a:spcAft>
              <a:buClr>
                <a:srgbClr val="000000"/>
              </a:buClr>
              <a:buSzPts val="1800"/>
              <a:buChar char="•"/>
              <a:defRPr/>
            </a:lvl6pPr>
            <a:lvl7pPr marL="3200400" lvl="6" indent="-342900" algn="l">
              <a:lnSpc>
                <a:spcPct val="100000"/>
              </a:lnSpc>
              <a:spcBef>
                <a:spcPts val="1000"/>
              </a:spcBef>
              <a:spcAft>
                <a:spcPts val="0"/>
              </a:spcAft>
              <a:buClr>
                <a:srgbClr val="000000"/>
              </a:buClr>
              <a:buSzPts val="1800"/>
              <a:buChar char="•"/>
              <a:defRPr/>
            </a:lvl7pPr>
            <a:lvl8pPr marL="3657600" lvl="7" indent="-342900" algn="l">
              <a:lnSpc>
                <a:spcPct val="100000"/>
              </a:lnSpc>
              <a:spcBef>
                <a:spcPts val="1000"/>
              </a:spcBef>
              <a:spcAft>
                <a:spcPts val="0"/>
              </a:spcAft>
              <a:buClr>
                <a:srgbClr val="000000"/>
              </a:buClr>
              <a:buSzPts val="1800"/>
              <a:buChar char="•"/>
              <a:defRPr/>
            </a:lvl8pPr>
            <a:lvl9pPr marL="4114800" lvl="8" indent="-342900" algn="l">
              <a:lnSpc>
                <a:spcPct val="100000"/>
              </a:lnSpc>
              <a:spcBef>
                <a:spcPts val="1000"/>
              </a:spcBef>
              <a:spcAft>
                <a:spcPts val="0"/>
              </a:spcAft>
              <a:buClr>
                <a:srgbClr val="000000"/>
              </a:buClr>
              <a:buSzPts val="1800"/>
              <a:buChar char="•"/>
              <a:defRPr/>
            </a:lvl9pPr>
          </a:lstStyle>
          <a:p>
            <a:endParaRPr dirty="0"/>
          </a:p>
        </p:txBody>
      </p:sp>
      <p:sp>
        <p:nvSpPr>
          <p:cNvPr id="32" name="Google Shape;32;p67"/>
          <p:cNvSpPr txBox="1">
            <a:spLocks noGrp="1"/>
          </p:cNvSpPr>
          <p:nvPr>
            <p:ph type="sldNum" idx="12"/>
          </p:nvPr>
        </p:nvSpPr>
        <p:spPr>
          <a:xfrm>
            <a:off x="10757484" y="9153673"/>
            <a:ext cx="340321" cy="323554"/>
          </a:xfrm>
          <a:prstGeom prst="rect">
            <a:avLst/>
          </a:prstGeom>
          <a:noFill/>
          <a:ln>
            <a:noFill/>
          </a:ln>
        </p:spPr>
        <p:txBody>
          <a:bodyPr spcFirstLastPara="1" wrap="square" lIns="50800" tIns="50800" rIns="50800" bIns="50800" anchor="ctr" anchorCtr="0">
            <a:spAutoFit/>
          </a:bodyPr>
          <a:lstStyle>
            <a:lvl1pPr marL="0" lvl="0"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1pPr>
            <a:lvl2pPr marL="0" lvl="1"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2pPr>
            <a:lvl3pPr marL="0" lvl="2"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3pPr>
            <a:lvl4pPr marL="0" lvl="3"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4pPr>
            <a:lvl5pPr marL="0" lvl="4"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5pPr>
            <a:lvl6pPr marL="0" lvl="5"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6pPr>
            <a:lvl7pPr marL="0" lvl="6"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7pPr>
            <a:lvl8pPr marL="0" lvl="7"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8pPr>
            <a:lvl9pPr marL="0" lvl="8" indent="0" algn="ctr">
              <a:lnSpc>
                <a:spcPct val="100000"/>
              </a:lnSpc>
              <a:spcBef>
                <a:spcPts val="0"/>
              </a:spcBef>
              <a:spcAft>
                <a:spcPts val="0"/>
              </a:spcAft>
              <a:buClr>
                <a:srgbClr val="000000"/>
              </a:buClr>
              <a:buSzPts val="1600"/>
              <a:buFont typeface="Arial"/>
              <a:buNone/>
              <a:defRPr sz="1600">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60"/>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lvl1pPr marR="57798" lvl="0" algn="l" rtl="0">
              <a:lnSpc>
                <a:spcPct val="100000"/>
              </a:lnSpc>
              <a:spcBef>
                <a:spcPts val="0"/>
              </a:spcBef>
              <a:spcAft>
                <a:spcPts val="0"/>
              </a:spcAft>
              <a:buClr>
                <a:srgbClr val="000000"/>
              </a:buClr>
              <a:buSzPts val="4200"/>
              <a:buFont typeface="Palatino"/>
              <a:buNone/>
              <a:defRPr sz="4200" b="1" i="0" u="none" strike="noStrike" cap="none">
                <a:solidFill>
                  <a:srgbClr val="000000"/>
                </a:solidFill>
                <a:latin typeface="Palatino"/>
                <a:ea typeface="Palatino"/>
                <a:cs typeface="Palatino"/>
                <a:sym typeface="Palatino"/>
              </a:defRPr>
            </a:lvl1pPr>
            <a:lvl2pPr marR="57798" lvl="1" algn="l" rtl="0">
              <a:lnSpc>
                <a:spcPct val="100000"/>
              </a:lnSpc>
              <a:spcBef>
                <a:spcPts val="0"/>
              </a:spcBef>
              <a:spcAft>
                <a:spcPts val="0"/>
              </a:spcAft>
              <a:buClr>
                <a:srgbClr val="000000"/>
              </a:buClr>
              <a:buSzPts val="4200"/>
              <a:buFont typeface="Palatino"/>
              <a:buNone/>
              <a:defRPr sz="4200" b="1" i="0" u="none" strike="noStrike" cap="none">
                <a:solidFill>
                  <a:srgbClr val="000000"/>
                </a:solidFill>
                <a:latin typeface="Palatino"/>
                <a:ea typeface="Palatino"/>
                <a:cs typeface="Palatino"/>
                <a:sym typeface="Palatino"/>
              </a:defRPr>
            </a:lvl2pPr>
            <a:lvl3pPr marR="57798" lvl="2" algn="l" rtl="0">
              <a:lnSpc>
                <a:spcPct val="100000"/>
              </a:lnSpc>
              <a:spcBef>
                <a:spcPts val="0"/>
              </a:spcBef>
              <a:spcAft>
                <a:spcPts val="0"/>
              </a:spcAft>
              <a:buClr>
                <a:srgbClr val="000000"/>
              </a:buClr>
              <a:buSzPts val="4200"/>
              <a:buFont typeface="Palatino"/>
              <a:buNone/>
              <a:defRPr sz="4200" b="1" i="0" u="none" strike="noStrike" cap="none">
                <a:solidFill>
                  <a:srgbClr val="000000"/>
                </a:solidFill>
                <a:latin typeface="Palatino"/>
                <a:ea typeface="Palatino"/>
                <a:cs typeface="Palatino"/>
                <a:sym typeface="Palatino"/>
              </a:defRPr>
            </a:lvl3pPr>
            <a:lvl4pPr marR="57798" lvl="3" algn="l" rtl="0">
              <a:lnSpc>
                <a:spcPct val="100000"/>
              </a:lnSpc>
              <a:spcBef>
                <a:spcPts val="0"/>
              </a:spcBef>
              <a:spcAft>
                <a:spcPts val="0"/>
              </a:spcAft>
              <a:buClr>
                <a:srgbClr val="000000"/>
              </a:buClr>
              <a:buSzPts val="4200"/>
              <a:buFont typeface="Palatino"/>
              <a:buNone/>
              <a:defRPr sz="4200" b="1" i="0" u="none" strike="noStrike" cap="none">
                <a:solidFill>
                  <a:srgbClr val="000000"/>
                </a:solidFill>
                <a:latin typeface="Palatino"/>
                <a:ea typeface="Palatino"/>
                <a:cs typeface="Palatino"/>
                <a:sym typeface="Palatino"/>
              </a:defRPr>
            </a:lvl4pPr>
            <a:lvl5pPr marR="57798" lvl="4" algn="l" rtl="0">
              <a:lnSpc>
                <a:spcPct val="100000"/>
              </a:lnSpc>
              <a:spcBef>
                <a:spcPts val="0"/>
              </a:spcBef>
              <a:spcAft>
                <a:spcPts val="0"/>
              </a:spcAft>
              <a:buClr>
                <a:srgbClr val="000000"/>
              </a:buClr>
              <a:buSzPts val="4200"/>
              <a:buFont typeface="Palatino"/>
              <a:buNone/>
              <a:defRPr sz="4200" b="1" i="0" u="none" strike="noStrike" cap="none">
                <a:solidFill>
                  <a:srgbClr val="000000"/>
                </a:solidFill>
                <a:latin typeface="Palatino"/>
                <a:ea typeface="Palatino"/>
                <a:cs typeface="Palatino"/>
                <a:sym typeface="Palatino"/>
              </a:defRPr>
            </a:lvl5pPr>
            <a:lvl6pPr marR="57798" lvl="5" algn="l" rtl="0">
              <a:lnSpc>
                <a:spcPct val="100000"/>
              </a:lnSpc>
              <a:spcBef>
                <a:spcPts val="0"/>
              </a:spcBef>
              <a:spcAft>
                <a:spcPts val="0"/>
              </a:spcAft>
              <a:buClr>
                <a:srgbClr val="000000"/>
              </a:buClr>
              <a:buSzPts val="4200"/>
              <a:buFont typeface="Palatino"/>
              <a:buNone/>
              <a:defRPr sz="4200" b="1" i="0" u="none" strike="noStrike" cap="none">
                <a:solidFill>
                  <a:srgbClr val="000000"/>
                </a:solidFill>
                <a:latin typeface="Palatino"/>
                <a:ea typeface="Palatino"/>
                <a:cs typeface="Palatino"/>
                <a:sym typeface="Palatino"/>
              </a:defRPr>
            </a:lvl6pPr>
            <a:lvl7pPr marR="57798" lvl="6" algn="l" rtl="0">
              <a:lnSpc>
                <a:spcPct val="100000"/>
              </a:lnSpc>
              <a:spcBef>
                <a:spcPts val="0"/>
              </a:spcBef>
              <a:spcAft>
                <a:spcPts val="0"/>
              </a:spcAft>
              <a:buClr>
                <a:srgbClr val="000000"/>
              </a:buClr>
              <a:buSzPts val="4200"/>
              <a:buFont typeface="Palatino"/>
              <a:buNone/>
              <a:defRPr sz="4200" b="1" i="0" u="none" strike="noStrike" cap="none">
                <a:solidFill>
                  <a:srgbClr val="000000"/>
                </a:solidFill>
                <a:latin typeface="Palatino"/>
                <a:ea typeface="Palatino"/>
                <a:cs typeface="Palatino"/>
                <a:sym typeface="Palatino"/>
              </a:defRPr>
            </a:lvl7pPr>
            <a:lvl8pPr marR="57798" lvl="7" algn="l" rtl="0">
              <a:lnSpc>
                <a:spcPct val="100000"/>
              </a:lnSpc>
              <a:spcBef>
                <a:spcPts val="0"/>
              </a:spcBef>
              <a:spcAft>
                <a:spcPts val="0"/>
              </a:spcAft>
              <a:buClr>
                <a:srgbClr val="000000"/>
              </a:buClr>
              <a:buSzPts val="4200"/>
              <a:buFont typeface="Palatino"/>
              <a:buNone/>
              <a:defRPr sz="4200" b="1" i="0" u="none" strike="noStrike" cap="none">
                <a:solidFill>
                  <a:srgbClr val="000000"/>
                </a:solidFill>
                <a:latin typeface="Palatino"/>
                <a:ea typeface="Palatino"/>
                <a:cs typeface="Palatino"/>
                <a:sym typeface="Palatino"/>
              </a:defRPr>
            </a:lvl8pPr>
            <a:lvl9pPr marR="57798" lvl="8" algn="l" rtl="0">
              <a:lnSpc>
                <a:spcPct val="100000"/>
              </a:lnSpc>
              <a:spcBef>
                <a:spcPts val="0"/>
              </a:spcBef>
              <a:spcAft>
                <a:spcPts val="0"/>
              </a:spcAft>
              <a:buClr>
                <a:srgbClr val="000000"/>
              </a:buClr>
              <a:buSzPts val="4200"/>
              <a:buFont typeface="Palatino"/>
              <a:buNone/>
              <a:defRPr sz="4200" b="1" i="0" u="none" strike="noStrike" cap="none">
                <a:solidFill>
                  <a:srgbClr val="000000"/>
                </a:solidFill>
                <a:latin typeface="Palatino"/>
                <a:ea typeface="Palatino"/>
                <a:cs typeface="Palatino"/>
                <a:sym typeface="Palatino"/>
              </a:defRPr>
            </a:lvl9pPr>
          </a:lstStyle>
          <a:p>
            <a:endParaRPr dirty="0"/>
          </a:p>
        </p:txBody>
      </p:sp>
      <p:sp>
        <p:nvSpPr>
          <p:cNvPr id="7" name="Google Shape;7;p60"/>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lvl1pPr marL="457200" marR="57798" lvl="0" indent="-457200" algn="l" rtl="0">
              <a:lnSpc>
                <a:spcPct val="100000"/>
              </a:lnSpc>
              <a:spcBef>
                <a:spcPts val="1000"/>
              </a:spcBef>
              <a:spcAft>
                <a:spcPts val="0"/>
              </a:spcAft>
              <a:buClr>
                <a:srgbClr val="000000"/>
              </a:buClr>
              <a:buSzPts val="3600"/>
              <a:buFont typeface="Palatino"/>
              <a:buChar char="•"/>
              <a:defRPr sz="3600" b="0" i="0" u="none" strike="noStrike" cap="none">
                <a:solidFill>
                  <a:srgbClr val="000000"/>
                </a:solidFill>
                <a:latin typeface="Palatino"/>
                <a:ea typeface="Palatino"/>
                <a:cs typeface="Palatino"/>
                <a:sym typeface="Palatino"/>
              </a:defRPr>
            </a:lvl1pPr>
            <a:lvl2pPr marL="914400" marR="57798" lvl="1" indent="-381000" algn="l" rtl="0">
              <a:lnSpc>
                <a:spcPct val="100000"/>
              </a:lnSpc>
              <a:spcBef>
                <a:spcPts val="400"/>
              </a:spcBef>
              <a:spcAft>
                <a:spcPts val="0"/>
              </a:spcAft>
              <a:buClr>
                <a:srgbClr val="000000"/>
              </a:buClr>
              <a:buSzPts val="2400"/>
              <a:buFont typeface="Palatino"/>
              <a:buChar char="–"/>
              <a:defRPr sz="2400" b="0" i="0" u="none" strike="noStrike" cap="none">
                <a:solidFill>
                  <a:srgbClr val="000000"/>
                </a:solidFill>
                <a:latin typeface="Palatino"/>
                <a:ea typeface="Palatino"/>
                <a:cs typeface="Palatino"/>
                <a:sym typeface="Palatino"/>
              </a:defRPr>
            </a:lvl2pPr>
            <a:lvl3pPr marL="1371600" marR="57798" lvl="2" indent="-381000" algn="l" rtl="0">
              <a:lnSpc>
                <a:spcPct val="100000"/>
              </a:lnSpc>
              <a:spcBef>
                <a:spcPts val="400"/>
              </a:spcBef>
              <a:spcAft>
                <a:spcPts val="0"/>
              </a:spcAft>
              <a:buClr>
                <a:srgbClr val="000000"/>
              </a:buClr>
              <a:buSzPts val="2400"/>
              <a:buFont typeface="Palatino"/>
              <a:buChar char="•"/>
              <a:defRPr sz="2400" b="0" i="0" u="none" strike="noStrike" cap="none">
                <a:solidFill>
                  <a:srgbClr val="000000"/>
                </a:solidFill>
                <a:latin typeface="Palatino"/>
                <a:ea typeface="Palatino"/>
                <a:cs typeface="Palatino"/>
                <a:sym typeface="Palatino"/>
              </a:defRPr>
            </a:lvl3pPr>
            <a:lvl4pPr marL="1828800" marR="57798" lvl="3" indent="-381000" algn="l" rtl="0">
              <a:lnSpc>
                <a:spcPct val="100000"/>
              </a:lnSpc>
              <a:spcBef>
                <a:spcPts val="400"/>
              </a:spcBef>
              <a:spcAft>
                <a:spcPts val="0"/>
              </a:spcAft>
              <a:buClr>
                <a:srgbClr val="000000"/>
              </a:buClr>
              <a:buSzPts val="2400"/>
              <a:buFont typeface="Palatino"/>
              <a:buChar char="–"/>
              <a:defRPr sz="2400" b="0" i="0" u="none" strike="noStrike" cap="none">
                <a:solidFill>
                  <a:srgbClr val="000000"/>
                </a:solidFill>
                <a:latin typeface="Palatino"/>
                <a:ea typeface="Palatino"/>
                <a:cs typeface="Palatino"/>
                <a:sym typeface="Palatino"/>
              </a:defRPr>
            </a:lvl4pPr>
            <a:lvl5pPr marL="2286000" marR="57798" lvl="4" indent="-381000" algn="l" rtl="0">
              <a:lnSpc>
                <a:spcPct val="100000"/>
              </a:lnSpc>
              <a:spcBef>
                <a:spcPts val="400"/>
              </a:spcBef>
              <a:spcAft>
                <a:spcPts val="0"/>
              </a:spcAft>
              <a:buClr>
                <a:srgbClr val="000000"/>
              </a:buClr>
              <a:buSzPts val="2400"/>
              <a:buFont typeface="Palatino"/>
              <a:buChar char="»"/>
              <a:defRPr sz="2400" b="0" i="0" u="none" strike="noStrike" cap="none">
                <a:solidFill>
                  <a:srgbClr val="000000"/>
                </a:solidFill>
                <a:latin typeface="Palatino"/>
                <a:ea typeface="Palatino"/>
                <a:cs typeface="Palatino"/>
                <a:sym typeface="Palatino"/>
              </a:defRPr>
            </a:lvl5pPr>
            <a:lvl6pPr marL="2743200" marR="57798" lvl="5" indent="-457200" algn="l" rtl="0">
              <a:lnSpc>
                <a:spcPct val="100000"/>
              </a:lnSpc>
              <a:spcBef>
                <a:spcPts val="1000"/>
              </a:spcBef>
              <a:spcAft>
                <a:spcPts val="0"/>
              </a:spcAft>
              <a:buClr>
                <a:srgbClr val="000000"/>
              </a:buClr>
              <a:buSzPts val="3600"/>
              <a:buFont typeface="Palatino"/>
              <a:buChar char="•"/>
              <a:defRPr sz="3600" b="0" i="0" u="none" strike="noStrike" cap="none">
                <a:solidFill>
                  <a:srgbClr val="000000"/>
                </a:solidFill>
                <a:latin typeface="Palatino"/>
                <a:ea typeface="Palatino"/>
                <a:cs typeface="Palatino"/>
                <a:sym typeface="Palatino"/>
              </a:defRPr>
            </a:lvl6pPr>
            <a:lvl7pPr marL="3200400" marR="57798" lvl="6" indent="-457200" algn="l" rtl="0">
              <a:lnSpc>
                <a:spcPct val="100000"/>
              </a:lnSpc>
              <a:spcBef>
                <a:spcPts val="1000"/>
              </a:spcBef>
              <a:spcAft>
                <a:spcPts val="0"/>
              </a:spcAft>
              <a:buClr>
                <a:srgbClr val="000000"/>
              </a:buClr>
              <a:buSzPts val="3600"/>
              <a:buFont typeface="Palatino"/>
              <a:buChar char="•"/>
              <a:defRPr sz="3600" b="0" i="0" u="none" strike="noStrike" cap="none">
                <a:solidFill>
                  <a:srgbClr val="000000"/>
                </a:solidFill>
                <a:latin typeface="Palatino"/>
                <a:ea typeface="Palatino"/>
                <a:cs typeface="Palatino"/>
                <a:sym typeface="Palatino"/>
              </a:defRPr>
            </a:lvl7pPr>
            <a:lvl8pPr marL="3657600" marR="57798" lvl="7" indent="-457200" algn="l" rtl="0">
              <a:lnSpc>
                <a:spcPct val="100000"/>
              </a:lnSpc>
              <a:spcBef>
                <a:spcPts val="1000"/>
              </a:spcBef>
              <a:spcAft>
                <a:spcPts val="0"/>
              </a:spcAft>
              <a:buClr>
                <a:srgbClr val="000000"/>
              </a:buClr>
              <a:buSzPts val="3600"/>
              <a:buFont typeface="Palatino"/>
              <a:buChar char="•"/>
              <a:defRPr sz="3600" b="0" i="0" u="none" strike="noStrike" cap="none">
                <a:solidFill>
                  <a:srgbClr val="000000"/>
                </a:solidFill>
                <a:latin typeface="Palatino"/>
                <a:ea typeface="Palatino"/>
                <a:cs typeface="Palatino"/>
                <a:sym typeface="Palatino"/>
              </a:defRPr>
            </a:lvl8pPr>
            <a:lvl9pPr marL="4114800" marR="57798" lvl="8" indent="-457200" algn="l" rtl="0">
              <a:lnSpc>
                <a:spcPct val="100000"/>
              </a:lnSpc>
              <a:spcBef>
                <a:spcPts val="1000"/>
              </a:spcBef>
              <a:spcAft>
                <a:spcPts val="0"/>
              </a:spcAft>
              <a:buClr>
                <a:srgbClr val="000000"/>
              </a:buClr>
              <a:buSzPts val="3600"/>
              <a:buFont typeface="Palatino"/>
              <a:buChar char="•"/>
              <a:defRPr sz="3600" b="0" i="0" u="none" strike="noStrike" cap="none">
                <a:solidFill>
                  <a:srgbClr val="000000"/>
                </a:solidFill>
                <a:latin typeface="Palatino"/>
                <a:ea typeface="Palatino"/>
                <a:cs typeface="Palatino"/>
                <a:sym typeface="Palatino"/>
              </a:defRPr>
            </a:lvl9pPr>
          </a:lstStyle>
          <a:p>
            <a:endParaRPr dirty="0"/>
          </a:p>
        </p:txBody>
      </p:sp>
      <p:sp>
        <p:nvSpPr>
          <p:cNvPr id="8" name="Google Shape;8;p60"/>
          <p:cNvSpPr txBox="1">
            <a:spLocks noGrp="1"/>
          </p:cNvSpPr>
          <p:nvPr>
            <p:ph type="sldNum" idx="12"/>
          </p:nvPr>
        </p:nvSpPr>
        <p:spPr>
          <a:xfrm>
            <a:off x="10757484" y="9153673"/>
            <a:ext cx="340321" cy="323554"/>
          </a:xfrm>
          <a:prstGeom prst="rect">
            <a:avLst/>
          </a:prstGeom>
          <a:noFill/>
          <a:ln>
            <a:noFill/>
          </a:ln>
        </p:spPr>
        <p:txBody>
          <a:bodyPr spcFirstLastPara="1" wrap="square" lIns="50800" tIns="50800" rIns="50800" bIns="50800" anchor="ctr" anchorCtr="0">
            <a:spAutoFit/>
          </a:bodyPr>
          <a:lstStyle>
            <a:lvl1pPr marL="0" marR="0" lvl="0" indent="0"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pitchFamily="2" charset="0"/>
          <a:ea typeface="Helvetica"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pitchFamily="2" charset="0"/>
          <a:ea typeface="Helvetica"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jp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30.png"/><Relationship Id="rId5" Type="http://schemas.openxmlformats.org/officeDocument/2006/relationships/image" Target="../media/image22.jpg"/><Relationship Id="rId10" Type="http://schemas.openxmlformats.org/officeDocument/2006/relationships/image" Target="../media/image29.png"/><Relationship Id="rId4" Type="http://schemas.openxmlformats.org/officeDocument/2006/relationships/image" Target="../media/image21.jp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abs/1702.05744"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arxiv.org/abs/1702.05744"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1"/>
          <p:cNvSpPr txBox="1">
            <a:spLocks noGrp="1"/>
          </p:cNvSpPr>
          <p:nvPr>
            <p:ph type="title"/>
          </p:nvPr>
        </p:nvSpPr>
        <p:spPr>
          <a:xfrm>
            <a:off x="292100" y="1940842"/>
            <a:ext cx="12636500" cy="3729525"/>
          </a:xfrm>
          <a:prstGeom prst="rect">
            <a:avLst/>
          </a:prstGeom>
          <a:noFill/>
          <a:ln>
            <a:noFill/>
          </a:ln>
        </p:spPr>
        <p:txBody>
          <a:bodyPr spcFirstLastPara="1" wrap="square" lIns="50800" tIns="50800" rIns="50800" bIns="50800" anchor="b" anchorCtr="0">
            <a:normAutofit/>
          </a:bodyPr>
          <a:lstStyle/>
          <a:p>
            <a:pPr marL="57798" lvl="0" indent="0" algn="l" rtl="0">
              <a:lnSpc>
                <a:spcPct val="100000"/>
              </a:lnSpc>
              <a:spcBef>
                <a:spcPts val="0"/>
              </a:spcBef>
              <a:spcAft>
                <a:spcPts val="0"/>
              </a:spcAft>
              <a:buClr>
                <a:srgbClr val="000000"/>
              </a:buClr>
              <a:buSzPts val="7200"/>
              <a:buFont typeface="Palatino"/>
              <a:buNone/>
            </a:pPr>
            <a:r>
              <a:rPr lang="en-US" sz="7200" dirty="0">
                <a:ea typeface="Palatino"/>
                <a:cs typeface="Palatino"/>
                <a:sym typeface="Palatino"/>
              </a:rPr>
              <a:t>Survey Research in </a:t>
            </a:r>
            <a:br>
              <a:rPr lang="en-US" sz="7200" dirty="0">
                <a:ea typeface="Palatino"/>
                <a:cs typeface="Palatino"/>
                <a:sym typeface="Palatino"/>
              </a:rPr>
            </a:br>
            <a:r>
              <a:rPr lang="en-US" sz="7200" dirty="0">
                <a:ea typeface="Palatino"/>
                <a:cs typeface="Palatino"/>
                <a:sym typeface="Palatino"/>
              </a:rPr>
              <a:t>Software Engineering</a:t>
            </a:r>
            <a:endParaRPr dirty="0"/>
          </a:p>
        </p:txBody>
      </p:sp>
      <p:sp>
        <p:nvSpPr>
          <p:cNvPr id="3" name="TextBox 2">
            <a:extLst>
              <a:ext uri="{FF2B5EF4-FFF2-40B4-BE49-F238E27FC236}">
                <a16:creationId xmlns:a16="http://schemas.microsoft.com/office/drawing/2014/main" id="{52A9BA7B-7B60-1475-5009-9029CF2554D7}"/>
              </a:ext>
            </a:extLst>
          </p:cNvPr>
          <p:cNvSpPr txBox="1"/>
          <p:nvPr/>
        </p:nvSpPr>
        <p:spPr>
          <a:xfrm>
            <a:off x="2566753" y="324920"/>
            <a:ext cx="8087194" cy="1200329"/>
          </a:xfrm>
          <a:prstGeom prst="rect">
            <a:avLst/>
          </a:prstGeom>
          <a:noFill/>
        </p:spPr>
        <p:txBody>
          <a:bodyPr wrap="square">
            <a:spAutoFit/>
          </a:bodyPr>
          <a:lstStyle/>
          <a:p>
            <a:pPr algn="ctr" rtl="0">
              <a:spcBef>
                <a:spcPts val="0"/>
              </a:spcBef>
              <a:spcAft>
                <a:spcPts val="0"/>
              </a:spcAft>
            </a:pPr>
            <a:r>
              <a:rPr lang="en-GB" sz="1800" b="1" i="0" u="none" strike="noStrike" dirty="0">
                <a:solidFill>
                  <a:srgbClr val="1F1F1F"/>
                </a:solidFill>
                <a:effectLst/>
                <a:highlight>
                  <a:srgbClr val="FFFFFF"/>
                </a:highlight>
                <a:latin typeface="Arial" panose="020B0604020202020204" pitchFamily="34" charset="0"/>
              </a:rPr>
              <a:t>Handbook on Teaching Empirical Software Engineering</a:t>
            </a:r>
            <a:endParaRPr lang="en-GB" sz="1800" b="1" i="0" u="none" strike="noStrike" dirty="0">
              <a:solidFill>
                <a:srgbClr val="000000"/>
              </a:solidFill>
              <a:effectLst/>
            </a:endParaRPr>
          </a:p>
          <a:p>
            <a:br>
              <a:rPr lang="en-GB" sz="1800" b="1" dirty="0"/>
            </a:br>
            <a:br>
              <a:rPr lang="en-GB" sz="1800" b="1" dirty="0"/>
            </a:br>
            <a:endParaRPr lang="en-GB" sz="1800" b="1" dirty="0"/>
          </a:p>
        </p:txBody>
      </p:sp>
      <p:sp>
        <p:nvSpPr>
          <p:cNvPr id="4" name="TextBox 3">
            <a:extLst>
              <a:ext uri="{FF2B5EF4-FFF2-40B4-BE49-F238E27FC236}">
                <a16:creationId xmlns:a16="http://schemas.microsoft.com/office/drawing/2014/main" id="{3DB9FA0C-2E65-CAFE-45BF-547B37187FE8}"/>
              </a:ext>
            </a:extLst>
          </p:cNvPr>
          <p:cNvSpPr txBox="1"/>
          <p:nvPr/>
        </p:nvSpPr>
        <p:spPr>
          <a:xfrm>
            <a:off x="155835" y="8418359"/>
            <a:ext cx="8087194" cy="3046988"/>
          </a:xfrm>
          <a:prstGeom prst="rect">
            <a:avLst/>
          </a:prstGeom>
          <a:noFill/>
        </p:spPr>
        <p:txBody>
          <a:bodyPr wrap="square">
            <a:spAutoFit/>
          </a:bodyPr>
          <a:lstStyle/>
          <a:p>
            <a:pPr rtl="0">
              <a:spcBef>
                <a:spcPts val="0"/>
              </a:spcBef>
              <a:spcAft>
                <a:spcPts val="0"/>
              </a:spcAft>
            </a:pPr>
            <a:r>
              <a:rPr lang="en-GB" sz="1800" b="1" i="0" u="none" strike="noStrike" dirty="0">
                <a:solidFill>
                  <a:srgbClr val="1F1F1F"/>
                </a:solidFill>
                <a:effectLst/>
                <a:highlight>
                  <a:srgbClr val="FFFFFF"/>
                </a:highlight>
                <a:latin typeface="Arial" panose="020B0604020202020204" pitchFamily="34" charset="0"/>
              </a:rPr>
              <a:t>Authors</a:t>
            </a:r>
          </a:p>
          <a:p>
            <a:pPr algn="l" rtl="0">
              <a:spcBef>
                <a:spcPts val="0"/>
              </a:spcBef>
              <a:spcAft>
                <a:spcPts val="0"/>
              </a:spcAft>
            </a:pPr>
            <a:r>
              <a:rPr lang="en-GB" sz="1800" b="0" i="0" u="none" strike="noStrike" dirty="0">
                <a:solidFill>
                  <a:srgbClr val="595959"/>
                </a:solidFill>
                <a:effectLst/>
                <a:latin typeface="Arial" panose="020B0604020202020204" pitchFamily="34" charset="0"/>
              </a:rPr>
              <a:t>Marcos Kalinowski (Pontifical Catholic University  of Rio de Janeiro)</a:t>
            </a:r>
            <a:endParaRPr lang="en-GB" sz="2400" b="0" i="0" u="none" strike="noStrike" dirty="0">
              <a:solidFill>
                <a:srgbClr val="000000"/>
              </a:solidFill>
              <a:effectLst/>
            </a:endParaRPr>
          </a:p>
          <a:p>
            <a:pPr algn="l" rtl="0">
              <a:spcBef>
                <a:spcPts val="0"/>
              </a:spcBef>
              <a:spcAft>
                <a:spcPts val="0"/>
              </a:spcAft>
            </a:pPr>
            <a:r>
              <a:rPr lang="en-GB" sz="1800" b="0" i="0" u="none" strike="noStrike" dirty="0" err="1">
                <a:solidFill>
                  <a:srgbClr val="595959"/>
                </a:solidFill>
                <a:effectLst/>
                <a:latin typeface="Arial" panose="020B0604020202020204" pitchFamily="34" charset="0"/>
              </a:rPr>
              <a:t>Allysson</a:t>
            </a:r>
            <a:r>
              <a:rPr lang="en-GB" sz="1800" b="0" i="0" u="none" strike="noStrike" dirty="0">
                <a:solidFill>
                  <a:srgbClr val="595959"/>
                </a:solidFill>
                <a:effectLst/>
                <a:latin typeface="Arial" panose="020B0604020202020204" pitchFamily="34" charset="0"/>
              </a:rPr>
              <a:t> </a:t>
            </a:r>
            <a:r>
              <a:rPr lang="en-GB" sz="1800" b="0" i="0" u="none" strike="noStrike" dirty="0" err="1">
                <a:solidFill>
                  <a:srgbClr val="595959"/>
                </a:solidFill>
                <a:effectLst/>
                <a:latin typeface="Arial" panose="020B0604020202020204" pitchFamily="34" charset="0"/>
              </a:rPr>
              <a:t>Allex</a:t>
            </a:r>
            <a:r>
              <a:rPr lang="en-GB" sz="1800" b="0" i="0" u="none" strike="noStrike" dirty="0">
                <a:solidFill>
                  <a:srgbClr val="595959"/>
                </a:solidFill>
                <a:effectLst/>
                <a:latin typeface="Arial" panose="020B0604020202020204" pitchFamily="34" charset="0"/>
              </a:rPr>
              <a:t> Araújo (Federal University of </a:t>
            </a:r>
            <a:r>
              <a:rPr lang="en-GB" sz="1800" b="0" i="0" u="none" strike="noStrike" dirty="0" err="1">
                <a:solidFill>
                  <a:srgbClr val="595959"/>
                </a:solidFill>
                <a:effectLst/>
                <a:latin typeface="Arial" panose="020B0604020202020204" pitchFamily="34" charset="0"/>
              </a:rPr>
              <a:t>Cariri</a:t>
            </a:r>
            <a:r>
              <a:rPr lang="en-GB" sz="1800" b="0" i="0" u="none" strike="noStrike" dirty="0">
                <a:solidFill>
                  <a:srgbClr val="595959"/>
                </a:solidFill>
                <a:effectLst/>
                <a:latin typeface="Arial" panose="020B0604020202020204" pitchFamily="34" charset="0"/>
              </a:rPr>
              <a:t>)</a:t>
            </a:r>
            <a:endParaRPr lang="en-GB" sz="2400" b="0" i="0" u="none" strike="noStrike" dirty="0">
              <a:solidFill>
                <a:srgbClr val="000000"/>
              </a:solidFill>
              <a:effectLst/>
            </a:endParaRPr>
          </a:p>
          <a:p>
            <a:pPr algn="l" rtl="0">
              <a:spcBef>
                <a:spcPts val="0"/>
              </a:spcBef>
              <a:spcAft>
                <a:spcPts val="0"/>
              </a:spcAft>
            </a:pPr>
            <a:r>
              <a:rPr lang="en-GB" sz="1800" b="0" i="0" u="none" strike="noStrike" dirty="0">
                <a:solidFill>
                  <a:srgbClr val="595959"/>
                </a:solidFill>
                <a:effectLst/>
                <a:latin typeface="Arial" panose="020B0604020202020204" pitchFamily="34" charset="0"/>
              </a:rPr>
              <a:t>Daniel Mendez (Blekinge Institute of Technology, </a:t>
            </a:r>
            <a:r>
              <a:rPr lang="en-GB" sz="1800" b="0" i="0" u="none" strike="noStrike" dirty="0" err="1">
                <a:solidFill>
                  <a:srgbClr val="595959"/>
                </a:solidFill>
                <a:effectLst/>
                <a:latin typeface="Arial" panose="020B0604020202020204" pitchFamily="34" charset="0"/>
              </a:rPr>
              <a:t>fortiss</a:t>
            </a:r>
            <a:r>
              <a:rPr lang="en-GB" sz="1800" b="0" i="0" u="none" strike="noStrike" dirty="0">
                <a:solidFill>
                  <a:srgbClr val="595959"/>
                </a:solidFill>
                <a:effectLst/>
                <a:latin typeface="Arial" panose="020B0604020202020204" pitchFamily="34" charset="0"/>
              </a:rPr>
              <a:t>)</a:t>
            </a:r>
            <a:endParaRPr lang="en-GB" sz="2400" b="0" i="0" u="none" strike="noStrike" dirty="0">
              <a:solidFill>
                <a:srgbClr val="000000"/>
              </a:solidFill>
              <a:effectLst/>
            </a:endParaRPr>
          </a:p>
          <a:p>
            <a:br>
              <a:rPr lang="en-GB" sz="2400" dirty="0"/>
            </a:br>
            <a:br>
              <a:rPr lang="en-GB" sz="2400" dirty="0"/>
            </a:br>
            <a:endParaRPr lang="en-GB" sz="1800" b="1" i="0" u="none" strike="noStrike" dirty="0">
              <a:solidFill>
                <a:srgbClr val="000000"/>
              </a:solidFill>
              <a:effectLst/>
            </a:endParaRPr>
          </a:p>
          <a:p>
            <a:br>
              <a:rPr lang="en-GB" sz="1800" b="1" dirty="0"/>
            </a:br>
            <a:br>
              <a:rPr lang="en-GB" sz="1800" b="1" dirty="0"/>
            </a:br>
            <a:endParaRPr lang="en-GB" sz="18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1"/>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Observational studies</a:t>
            </a:r>
            <a:endParaRPr/>
          </a:p>
        </p:txBody>
      </p:sp>
      <p:pic>
        <p:nvPicPr>
          <p:cNvPr id="148" name="Google Shape;148;p11" descr="Image"/>
          <p:cNvPicPr preferRelativeResize="0"/>
          <p:nvPr/>
        </p:nvPicPr>
        <p:blipFill rotWithShape="1">
          <a:blip r:embed="rId3">
            <a:alphaModFix/>
          </a:blip>
          <a:srcRect/>
          <a:stretch/>
        </p:blipFill>
        <p:spPr>
          <a:xfrm>
            <a:off x="730978" y="3117850"/>
            <a:ext cx="3987801" cy="3517901"/>
          </a:xfrm>
          <a:prstGeom prst="rect">
            <a:avLst/>
          </a:prstGeom>
          <a:noFill/>
          <a:ln>
            <a:noFill/>
          </a:ln>
        </p:spPr>
      </p:pic>
      <p:sp>
        <p:nvSpPr>
          <p:cNvPr id="149" name="Google Shape;149;p11"/>
          <p:cNvSpPr txBox="1"/>
          <p:nvPr/>
        </p:nvSpPr>
        <p:spPr>
          <a:xfrm>
            <a:off x="753122" y="6557789"/>
            <a:ext cx="3480000" cy="176458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600"/>
              <a:buFont typeface="Palatino"/>
              <a:buNone/>
            </a:pPr>
            <a:r>
              <a:rPr lang="en-US" sz="3600" u="none" strike="noStrike" cap="none">
                <a:solidFill>
                  <a:srgbClr val="000000"/>
                </a:solidFill>
                <a:latin typeface="Helvetica" pitchFamily="2" charset="0"/>
                <a:ea typeface="Palatino"/>
                <a:cs typeface="Palatino"/>
                <a:sym typeface="Palatino"/>
              </a:rPr>
              <a:t>Surveys</a:t>
            </a:r>
            <a:endParaRPr dirty="0"/>
          </a:p>
          <a:p>
            <a:pPr marL="0" marR="0" lvl="0" indent="0" algn="ctr" rtl="0">
              <a:lnSpc>
                <a:spcPct val="100000"/>
              </a:lnSpc>
              <a:spcBef>
                <a:spcPts val="0"/>
              </a:spcBef>
              <a:spcAft>
                <a:spcPts val="0"/>
              </a:spcAft>
              <a:buClr>
                <a:srgbClr val="000000"/>
              </a:buClr>
              <a:buSzPts val="3600"/>
              <a:buFont typeface="Palatino"/>
              <a:buNone/>
            </a:pPr>
            <a:r>
              <a:rPr lang="en-US" sz="3600" u="none" strike="noStrike" cap="none">
                <a:solidFill>
                  <a:srgbClr val="000000"/>
                </a:solidFill>
                <a:latin typeface="Helvetica" pitchFamily="2" charset="0"/>
                <a:ea typeface="Palatino"/>
                <a:cs typeface="Palatino"/>
                <a:sym typeface="Palatino"/>
              </a:rPr>
              <a:t>(Cross-sectional)</a:t>
            </a:r>
            <a:endParaRPr dirty="0"/>
          </a:p>
        </p:txBody>
      </p:sp>
      <p:pic>
        <p:nvPicPr>
          <p:cNvPr id="150" name="Google Shape;150;p11" descr="Image"/>
          <p:cNvPicPr preferRelativeResize="0"/>
          <p:nvPr/>
        </p:nvPicPr>
        <p:blipFill rotWithShape="1">
          <a:blip r:embed="rId4">
            <a:alphaModFix/>
          </a:blip>
          <a:srcRect/>
          <a:stretch/>
        </p:blipFill>
        <p:spPr>
          <a:xfrm>
            <a:off x="5577382" y="4095750"/>
            <a:ext cx="3048001" cy="1562100"/>
          </a:xfrm>
          <a:prstGeom prst="rect">
            <a:avLst/>
          </a:prstGeom>
          <a:noFill/>
          <a:ln>
            <a:noFill/>
          </a:ln>
        </p:spPr>
      </p:pic>
      <p:sp>
        <p:nvSpPr>
          <p:cNvPr id="151" name="Google Shape;151;p11"/>
          <p:cNvSpPr txBox="1"/>
          <p:nvPr/>
        </p:nvSpPr>
        <p:spPr>
          <a:xfrm>
            <a:off x="5702211" y="6557738"/>
            <a:ext cx="2684100" cy="121058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3600"/>
              <a:buFont typeface="Palatino"/>
              <a:buNone/>
            </a:pPr>
            <a:r>
              <a:rPr lang="en-US" sz="3600" u="none" strike="noStrike" cap="none">
                <a:solidFill>
                  <a:srgbClr val="000000"/>
                </a:solidFill>
                <a:latin typeface="Helvetica" pitchFamily="2" charset="0"/>
                <a:ea typeface="Palatino"/>
                <a:cs typeface="Palatino"/>
                <a:sym typeface="Palatino"/>
              </a:rPr>
              <a:t>Case Studies</a:t>
            </a:r>
            <a:endParaRPr dirty="0"/>
          </a:p>
        </p:txBody>
      </p:sp>
      <p:pic>
        <p:nvPicPr>
          <p:cNvPr id="152" name="Google Shape;152;p11" descr="Image"/>
          <p:cNvPicPr preferRelativeResize="0"/>
          <p:nvPr/>
        </p:nvPicPr>
        <p:blipFill rotWithShape="1">
          <a:blip r:embed="rId5">
            <a:alphaModFix/>
          </a:blip>
          <a:srcRect/>
          <a:stretch/>
        </p:blipFill>
        <p:spPr>
          <a:xfrm>
            <a:off x="9483985" y="3812810"/>
            <a:ext cx="2565402" cy="2501901"/>
          </a:xfrm>
          <a:prstGeom prst="rect">
            <a:avLst/>
          </a:prstGeom>
          <a:noFill/>
          <a:ln>
            <a:noFill/>
          </a:ln>
        </p:spPr>
      </p:pic>
      <p:sp>
        <p:nvSpPr>
          <p:cNvPr id="153" name="Google Shape;153;p11"/>
          <p:cNvSpPr txBox="1"/>
          <p:nvPr/>
        </p:nvSpPr>
        <p:spPr>
          <a:xfrm>
            <a:off x="9585621" y="6533002"/>
            <a:ext cx="2959500" cy="176458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600"/>
              <a:buFont typeface="Palatino"/>
              <a:buNone/>
            </a:pPr>
            <a:r>
              <a:rPr lang="en-US" sz="3600" u="none" strike="noStrike" cap="none">
                <a:solidFill>
                  <a:srgbClr val="000000"/>
                </a:solidFill>
                <a:latin typeface="Helvetica" pitchFamily="2" charset="0"/>
                <a:ea typeface="Palatino"/>
                <a:cs typeface="Palatino"/>
                <a:sym typeface="Palatino"/>
              </a:rPr>
              <a:t>Experiments</a:t>
            </a:r>
            <a:endParaRPr dirty="0"/>
          </a:p>
          <a:p>
            <a:pPr marL="0" marR="0" lvl="0" indent="0" algn="ctr" rtl="0">
              <a:lnSpc>
                <a:spcPct val="100000"/>
              </a:lnSpc>
              <a:spcBef>
                <a:spcPts val="0"/>
              </a:spcBef>
              <a:spcAft>
                <a:spcPts val="0"/>
              </a:spcAft>
              <a:buClr>
                <a:srgbClr val="000000"/>
              </a:buClr>
              <a:buSzPts val="3600"/>
              <a:buFont typeface="Palatino"/>
              <a:buNone/>
            </a:pPr>
            <a:r>
              <a:rPr lang="en-US" sz="3600" u="none" strike="noStrike" cap="none">
                <a:solidFill>
                  <a:srgbClr val="000000"/>
                </a:solidFill>
                <a:latin typeface="Helvetica" pitchFamily="2" charset="0"/>
                <a:ea typeface="Palatino"/>
                <a:cs typeface="Palatino"/>
                <a:sym typeface="Palatino"/>
              </a:rPr>
              <a:t>(Case-control)</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dirty="0">
                <a:ea typeface="Palatino"/>
                <a:cs typeface="Palatino"/>
                <a:sym typeface="Palatino"/>
              </a:rPr>
              <a:t>Epistemological setting (very briefly)</a:t>
            </a:r>
            <a:endParaRPr dirty="0"/>
          </a:p>
        </p:txBody>
      </p:sp>
      <p:sp>
        <p:nvSpPr>
          <p:cNvPr id="159" name="Google Shape;159;p12"/>
          <p:cNvSpPr/>
          <p:nvPr/>
        </p:nvSpPr>
        <p:spPr>
          <a:xfrm>
            <a:off x="1792618" y="2788816"/>
            <a:ext cx="4320481" cy="864097"/>
          </a:xfrm>
          <a:prstGeom prst="roundRect">
            <a:avLst>
              <a:gd name="adj" fmla="val 16667"/>
            </a:avLst>
          </a:prstGeom>
          <a:solidFill>
            <a:srgbClr val="074FB0"/>
          </a:solidFill>
          <a:ln w="38100" cap="flat" cmpd="sng">
            <a:solidFill>
              <a:srgbClr val="FFFFFF"/>
            </a:solidFill>
            <a:prstDash val="solid"/>
            <a:round/>
            <a:headEnd type="none" w="sm" len="sm"/>
            <a:tailEnd type="none" w="sm" len="sm"/>
          </a:ln>
          <a:effectLst>
            <a:outerShdw blurRad="38100" dist="20000" dir="5400000" rotWithShape="0">
              <a:srgbClr val="000000">
                <a:alpha val="3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160" name="Google Shape;160;p12"/>
          <p:cNvSpPr/>
          <p:nvPr/>
        </p:nvSpPr>
        <p:spPr>
          <a:xfrm>
            <a:off x="1792618" y="4261232"/>
            <a:ext cx="4320481" cy="864097"/>
          </a:xfrm>
          <a:prstGeom prst="roundRect">
            <a:avLst>
              <a:gd name="adj" fmla="val 16667"/>
            </a:avLst>
          </a:prstGeom>
          <a:solidFill>
            <a:srgbClr val="074FB0"/>
          </a:solidFill>
          <a:ln w="38100" cap="flat" cmpd="sng">
            <a:solidFill>
              <a:srgbClr val="FFFFFF"/>
            </a:solidFill>
            <a:prstDash val="solid"/>
            <a:round/>
            <a:headEnd type="none" w="sm" len="sm"/>
            <a:tailEnd type="none" w="sm" len="sm"/>
          </a:ln>
          <a:effectLst>
            <a:outerShdw blurRad="38100" dist="20000" dir="5400000" rotWithShape="0">
              <a:srgbClr val="000000">
                <a:alpha val="3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161" name="Google Shape;161;p12"/>
          <p:cNvSpPr txBox="1"/>
          <p:nvPr/>
        </p:nvSpPr>
        <p:spPr>
          <a:xfrm>
            <a:off x="1834800" y="4462468"/>
            <a:ext cx="4236117" cy="46162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Principle ways of working</a:t>
            </a:r>
            <a:endParaRPr dirty="0"/>
          </a:p>
        </p:txBody>
      </p:sp>
      <p:sp>
        <p:nvSpPr>
          <p:cNvPr id="162" name="Google Shape;162;p12"/>
          <p:cNvSpPr/>
          <p:nvPr/>
        </p:nvSpPr>
        <p:spPr>
          <a:xfrm>
            <a:off x="1792618" y="5752698"/>
            <a:ext cx="4320481" cy="864097"/>
          </a:xfrm>
          <a:prstGeom prst="roundRect">
            <a:avLst>
              <a:gd name="adj" fmla="val 16667"/>
            </a:avLst>
          </a:prstGeom>
          <a:solidFill>
            <a:srgbClr val="074FB0"/>
          </a:solidFill>
          <a:ln w="38100" cap="flat" cmpd="sng">
            <a:solidFill>
              <a:srgbClr val="FFFFFF"/>
            </a:solidFill>
            <a:prstDash val="solid"/>
            <a:round/>
            <a:headEnd type="none" w="sm" len="sm"/>
            <a:tailEnd type="none" w="sm" len="sm"/>
          </a:ln>
          <a:effectLst>
            <a:outerShdw blurRad="38100" dist="20000" dir="5400000" rotWithShape="0">
              <a:srgbClr val="000000">
                <a:alpha val="3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163" name="Google Shape;163;p12"/>
          <p:cNvSpPr txBox="1"/>
          <p:nvPr/>
        </p:nvSpPr>
        <p:spPr>
          <a:xfrm>
            <a:off x="1834800" y="5953934"/>
            <a:ext cx="4236117" cy="46162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Methods and strategies</a:t>
            </a:r>
            <a:endParaRPr dirty="0"/>
          </a:p>
        </p:txBody>
      </p:sp>
      <p:sp>
        <p:nvSpPr>
          <p:cNvPr id="164" name="Google Shape;164;p12"/>
          <p:cNvSpPr/>
          <p:nvPr/>
        </p:nvSpPr>
        <p:spPr>
          <a:xfrm>
            <a:off x="1792618" y="7297187"/>
            <a:ext cx="4320481" cy="864097"/>
          </a:xfrm>
          <a:prstGeom prst="roundRect">
            <a:avLst>
              <a:gd name="adj" fmla="val 16667"/>
            </a:avLst>
          </a:prstGeom>
          <a:solidFill>
            <a:srgbClr val="074FB0"/>
          </a:solidFill>
          <a:ln w="38100" cap="flat" cmpd="sng">
            <a:solidFill>
              <a:srgbClr val="FFFFFF"/>
            </a:solidFill>
            <a:prstDash val="solid"/>
            <a:round/>
            <a:headEnd type="none" w="sm" len="sm"/>
            <a:tailEnd type="none" w="sm" len="sm"/>
          </a:ln>
          <a:effectLst>
            <a:outerShdw blurRad="38100" dist="20000" dir="5400000" rotWithShape="0">
              <a:srgbClr val="000000">
                <a:alpha val="3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165" name="Google Shape;165;p12"/>
          <p:cNvSpPr txBox="1"/>
          <p:nvPr/>
        </p:nvSpPr>
        <p:spPr>
          <a:xfrm>
            <a:off x="1834800" y="7505715"/>
            <a:ext cx="4236117" cy="599441"/>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Fundamental theories</a:t>
            </a:r>
            <a:endParaRPr dirty="0"/>
          </a:p>
        </p:txBody>
      </p:sp>
      <p:sp>
        <p:nvSpPr>
          <p:cNvPr id="166" name="Google Shape;166;p12"/>
          <p:cNvSpPr txBox="1"/>
          <p:nvPr/>
        </p:nvSpPr>
        <p:spPr>
          <a:xfrm>
            <a:off x="2441137" y="2800237"/>
            <a:ext cx="3023444" cy="84125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Philosophy of science</a:t>
            </a:r>
            <a:endParaRPr dirty="0"/>
          </a:p>
        </p:txBody>
      </p:sp>
      <p:sp>
        <p:nvSpPr>
          <p:cNvPr id="167" name="Google Shape;167;p12"/>
          <p:cNvSpPr txBox="1"/>
          <p:nvPr/>
        </p:nvSpPr>
        <p:spPr>
          <a:xfrm>
            <a:off x="8681964" y="2828787"/>
            <a:ext cx="2527249" cy="55395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3000"/>
              <a:buFont typeface="Palatino"/>
              <a:buNone/>
            </a:pPr>
            <a:r>
              <a:rPr lang="en-US" sz="3000" u="none" strike="noStrike" cap="none">
                <a:solidFill>
                  <a:srgbClr val="333333"/>
                </a:solidFill>
                <a:latin typeface="Helvetica" pitchFamily="2" charset="0"/>
                <a:ea typeface="Palatino"/>
                <a:cs typeface="Palatino"/>
                <a:sym typeface="Palatino"/>
              </a:rPr>
              <a:t>Epistemology </a:t>
            </a:r>
            <a:endParaRPr dirty="0"/>
          </a:p>
        </p:txBody>
      </p:sp>
      <p:sp>
        <p:nvSpPr>
          <p:cNvPr id="168" name="Google Shape;168;p12"/>
          <p:cNvSpPr txBox="1"/>
          <p:nvPr/>
        </p:nvSpPr>
        <p:spPr>
          <a:xfrm>
            <a:off x="8923919" y="4472653"/>
            <a:ext cx="2052301" cy="553957"/>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333333"/>
              </a:buClr>
              <a:buSzPts val="3000"/>
              <a:buFont typeface="Palatino"/>
              <a:buNone/>
            </a:pPr>
            <a:r>
              <a:rPr lang="en-US" sz="3000" u="none" strike="noStrike" cap="none">
                <a:solidFill>
                  <a:srgbClr val="333333"/>
                </a:solidFill>
                <a:latin typeface="Helvetica" pitchFamily="2" charset="0"/>
                <a:ea typeface="Palatino"/>
                <a:cs typeface="Palatino"/>
                <a:sym typeface="Palatino"/>
              </a:rPr>
              <a:t>Empiricism</a:t>
            </a:r>
            <a:endParaRPr dirty="0"/>
          </a:p>
        </p:txBody>
      </p:sp>
      <p:sp>
        <p:nvSpPr>
          <p:cNvPr id="169" name="Google Shape;169;p12"/>
          <p:cNvSpPr txBox="1"/>
          <p:nvPr/>
        </p:nvSpPr>
        <p:spPr>
          <a:xfrm>
            <a:off x="9180358" y="7719910"/>
            <a:ext cx="1581260" cy="101562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333333"/>
              </a:buClr>
              <a:buSzPts val="3000"/>
              <a:buFont typeface="Palatino"/>
              <a:buNone/>
            </a:pPr>
            <a:r>
              <a:rPr lang="en-US" sz="3000" u="none" strike="noStrike" cap="none">
                <a:solidFill>
                  <a:srgbClr val="333333"/>
                </a:solidFill>
                <a:latin typeface="Helvetica" pitchFamily="2" charset="0"/>
                <a:ea typeface="Palatino"/>
                <a:cs typeface="Palatino"/>
                <a:sym typeface="Palatino"/>
              </a:rPr>
              <a:t>Statistics</a:t>
            </a:r>
            <a:endParaRPr dirty="0"/>
          </a:p>
        </p:txBody>
      </p:sp>
      <p:sp>
        <p:nvSpPr>
          <p:cNvPr id="170" name="Google Shape;170;p12"/>
          <p:cNvSpPr txBox="1"/>
          <p:nvPr/>
        </p:nvSpPr>
        <p:spPr>
          <a:xfrm>
            <a:off x="8245231" y="6415794"/>
            <a:ext cx="3264693" cy="553957"/>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333333"/>
              </a:buClr>
              <a:buSzPts val="3000"/>
              <a:buFont typeface="Palatino"/>
              <a:buNone/>
            </a:pPr>
            <a:r>
              <a:rPr lang="en-US" sz="3000" u="none" strike="noStrike" cap="none">
                <a:solidFill>
                  <a:srgbClr val="333333"/>
                </a:solidFill>
                <a:latin typeface="Helvetica" pitchFamily="2" charset="0"/>
                <a:ea typeface="Palatino"/>
                <a:cs typeface="Palatino"/>
                <a:sym typeface="Palatino"/>
              </a:rPr>
              <a:t>Hypothesis testing</a:t>
            </a:r>
            <a:endParaRPr dirty="0"/>
          </a:p>
        </p:txBody>
      </p:sp>
      <p:cxnSp>
        <p:nvCxnSpPr>
          <p:cNvPr id="171" name="Google Shape;171;p12"/>
          <p:cNvCxnSpPr>
            <a:stCxn id="167" idx="0"/>
            <a:endCxn id="168" idx="0"/>
          </p:cNvCxnSpPr>
          <p:nvPr/>
        </p:nvCxnSpPr>
        <p:spPr>
          <a:xfrm>
            <a:off x="9945589" y="2828787"/>
            <a:ext cx="4481" cy="1643866"/>
          </a:xfrm>
          <a:prstGeom prst="straightConnector1">
            <a:avLst/>
          </a:prstGeom>
          <a:noFill/>
          <a:ln w="9525" cap="flat" cmpd="sng">
            <a:solidFill>
              <a:srgbClr val="333333"/>
            </a:solidFill>
            <a:prstDash val="solid"/>
            <a:round/>
            <a:headEnd type="none" w="sm" len="sm"/>
            <a:tailEnd type="triangle" w="med" len="med"/>
          </a:ln>
        </p:spPr>
      </p:cxnSp>
      <p:cxnSp>
        <p:nvCxnSpPr>
          <p:cNvPr id="172" name="Google Shape;172;p12"/>
          <p:cNvCxnSpPr/>
          <p:nvPr/>
        </p:nvCxnSpPr>
        <p:spPr>
          <a:xfrm>
            <a:off x="9958288" y="5055117"/>
            <a:ext cx="1" cy="656002"/>
          </a:xfrm>
          <a:prstGeom prst="straightConnector1">
            <a:avLst/>
          </a:prstGeom>
          <a:noFill/>
          <a:ln w="9525" cap="flat" cmpd="sng">
            <a:solidFill>
              <a:srgbClr val="333333"/>
            </a:solidFill>
            <a:prstDash val="solid"/>
            <a:round/>
            <a:headEnd type="none" w="sm" len="sm"/>
            <a:tailEnd type="triangle" w="med" len="med"/>
          </a:ln>
        </p:spPr>
      </p:cxnSp>
      <p:cxnSp>
        <p:nvCxnSpPr>
          <p:cNvPr id="173" name="Google Shape;173;p12"/>
          <p:cNvCxnSpPr/>
          <p:nvPr/>
        </p:nvCxnSpPr>
        <p:spPr>
          <a:xfrm>
            <a:off x="9958288" y="6987117"/>
            <a:ext cx="1" cy="802641"/>
          </a:xfrm>
          <a:prstGeom prst="straightConnector1">
            <a:avLst/>
          </a:prstGeom>
          <a:noFill/>
          <a:ln w="9525" cap="flat" cmpd="sng">
            <a:solidFill>
              <a:srgbClr val="333333"/>
            </a:solidFill>
            <a:prstDash val="solid"/>
            <a:round/>
            <a:headEnd type="none" w="sm" len="sm"/>
            <a:tailEnd type="triangle" w="med" len="med"/>
          </a:ln>
        </p:spPr>
      </p:cxnSp>
      <p:cxnSp>
        <p:nvCxnSpPr>
          <p:cNvPr id="174" name="Google Shape;174;p12"/>
          <p:cNvCxnSpPr/>
          <p:nvPr/>
        </p:nvCxnSpPr>
        <p:spPr>
          <a:xfrm>
            <a:off x="9950068" y="6115500"/>
            <a:ext cx="1" cy="396241"/>
          </a:xfrm>
          <a:prstGeom prst="straightConnector1">
            <a:avLst/>
          </a:prstGeom>
          <a:noFill/>
          <a:ln w="9525" cap="flat" cmpd="sng">
            <a:solidFill>
              <a:srgbClr val="333333"/>
            </a:solidFill>
            <a:prstDash val="solid"/>
            <a:round/>
            <a:headEnd type="none" w="sm" len="sm"/>
            <a:tailEnd type="triangle" w="med" len="med"/>
          </a:ln>
        </p:spPr>
      </p:cxnSp>
      <p:sp>
        <p:nvSpPr>
          <p:cNvPr id="175" name="Google Shape;175;p12"/>
          <p:cNvSpPr txBox="1"/>
          <p:nvPr/>
        </p:nvSpPr>
        <p:spPr>
          <a:xfrm>
            <a:off x="7716740" y="5620639"/>
            <a:ext cx="4834829" cy="553957"/>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333333"/>
              </a:buClr>
              <a:buSzPts val="3000"/>
              <a:buFont typeface="Palatino"/>
              <a:buNone/>
            </a:pPr>
            <a:r>
              <a:rPr lang="en-US" sz="3000" u="none" strike="noStrike" cap="none">
                <a:solidFill>
                  <a:srgbClr val="333333"/>
                </a:solidFill>
                <a:latin typeface="Helvetica" pitchFamily="2" charset="0"/>
                <a:ea typeface="Palatino"/>
                <a:cs typeface="Palatino"/>
                <a:sym typeface="Palatino"/>
              </a:rPr>
              <a:t>Controlled Experimentation</a:t>
            </a:r>
            <a:endParaRPr dirty="0"/>
          </a:p>
        </p:txBody>
      </p:sp>
      <p:pic>
        <p:nvPicPr>
          <p:cNvPr id="176" name="Google Shape;176;p12" descr="Example! Example!"/>
          <p:cNvPicPr preferRelativeResize="0"/>
          <p:nvPr/>
        </p:nvPicPr>
        <p:blipFill rotWithShape="1">
          <a:blip r:embed="rId3">
            <a:alphaModFix/>
          </a:blip>
          <a:srcRect/>
          <a:stretch/>
        </p:blipFill>
        <p:spPr>
          <a:xfrm rot="959544">
            <a:off x="10025124" y="1276820"/>
            <a:ext cx="2969995" cy="1403235"/>
          </a:xfrm>
          <a:prstGeom prst="rect">
            <a:avLst/>
          </a:prstGeom>
          <a:noFill/>
          <a:ln>
            <a:noFill/>
          </a:ln>
          <a:effectLst>
            <a:outerShdw blurRad="63500" dist="25400" dir="5400000" rotWithShape="0">
              <a:srgbClr val="000000">
                <a:alpha val="4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3"/>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dirty="0">
                <a:ea typeface="Palatino"/>
                <a:cs typeface="Palatino"/>
                <a:sym typeface="Palatino"/>
              </a:rPr>
              <a:t>Setting: Empirical Software Engineering</a:t>
            </a:r>
            <a:endParaRPr dirty="0"/>
          </a:p>
        </p:txBody>
      </p:sp>
      <p:sp>
        <p:nvSpPr>
          <p:cNvPr id="182" name="Google Shape;182;p13"/>
          <p:cNvSpPr/>
          <p:nvPr/>
        </p:nvSpPr>
        <p:spPr>
          <a:xfrm>
            <a:off x="1792618" y="2788816"/>
            <a:ext cx="4320481" cy="864097"/>
          </a:xfrm>
          <a:prstGeom prst="roundRect">
            <a:avLst>
              <a:gd name="adj" fmla="val 16667"/>
            </a:avLst>
          </a:prstGeom>
          <a:solidFill>
            <a:srgbClr val="074FB0"/>
          </a:solidFill>
          <a:ln w="38100" cap="flat" cmpd="sng">
            <a:solidFill>
              <a:srgbClr val="FFFFFF"/>
            </a:solidFill>
            <a:prstDash val="solid"/>
            <a:round/>
            <a:headEnd type="none" w="sm" len="sm"/>
            <a:tailEnd type="none" w="sm" len="sm"/>
          </a:ln>
          <a:effectLst>
            <a:outerShdw blurRad="38100" dist="20000" dir="5400000" rotWithShape="0">
              <a:srgbClr val="000000">
                <a:alpha val="3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183" name="Google Shape;183;p13"/>
          <p:cNvSpPr/>
          <p:nvPr/>
        </p:nvSpPr>
        <p:spPr>
          <a:xfrm>
            <a:off x="1792618" y="4261232"/>
            <a:ext cx="10285116" cy="864097"/>
          </a:xfrm>
          <a:prstGeom prst="roundRect">
            <a:avLst>
              <a:gd name="adj" fmla="val 16667"/>
            </a:avLst>
          </a:prstGeom>
          <a:solidFill>
            <a:srgbClr val="074FB0"/>
          </a:solidFill>
          <a:ln w="38100" cap="flat" cmpd="sng">
            <a:solidFill>
              <a:srgbClr val="FFFFFF"/>
            </a:solidFill>
            <a:prstDash val="solid"/>
            <a:round/>
            <a:headEnd type="none" w="sm" len="sm"/>
            <a:tailEnd type="none" w="sm" len="sm"/>
          </a:ln>
          <a:effectLst>
            <a:outerShdw blurRad="38100" dist="20000" dir="5400000" rotWithShape="0">
              <a:srgbClr val="000000">
                <a:alpha val="3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184" name="Google Shape;184;p13"/>
          <p:cNvSpPr txBox="1"/>
          <p:nvPr/>
        </p:nvSpPr>
        <p:spPr>
          <a:xfrm>
            <a:off x="1834800" y="4462468"/>
            <a:ext cx="4236117" cy="46162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Principle ways of working</a:t>
            </a:r>
            <a:endParaRPr dirty="0"/>
          </a:p>
        </p:txBody>
      </p:sp>
      <p:sp>
        <p:nvSpPr>
          <p:cNvPr id="185" name="Google Shape;185;p13"/>
          <p:cNvSpPr/>
          <p:nvPr/>
        </p:nvSpPr>
        <p:spPr>
          <a:xfrm>
            <a:off x="1792618" y="5752698"/>
            <a:ext cx="10285116" cy="864097"/>
          </a:xfrm>
          <a:prstGeom prst="roundRect">
            <a:avLst>
              <a:gd name="adj" fmla="val 16667"/>
            </a:avLst>
          </a:prstGeom>
          <a:solidFill>
            <a:srgbClr val="074FB0"/>
          </a:solidFill>
          <a:ln w="38100" cap="flat" cmpd="sng">
            <a:solidFill>
              <a:srgbClr val="FFFFFF"/>
            </a:solidFill>
            <a:prstDash val="solid"/>
            <a:round/>
            <a:headEnd type="none" w="sm" len="sm"/>
            <a:tailEnd type="none" w="sm" len="sm"/>
          </a:ln>
          <a:effectLst>
            <a:outerShdw blurRad="38100" dist="20000" dir="5400000" rotWithShape="0">
              <a:srgbClr val="000000">
                <a:alpha val="3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186" name="Google Shape;186;p13"/>
          <p:cNvSpPr txBox="1"/>
          <p:nvPr/>
        </p:nvSpPr>
        <p:spPr>
          <a:xfrm>
            <a:off x="1834800" y="5953934"/>
            <a:ext cx="4236117" cy="46162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Methods and strategies</a:t>
            </a:r>
            <a:endParaRPr dirty="0"/>
          </a:p>
        </p:txBody>
      </p:sp>
      <p:sp>
        <p:nvSpPr>
          <p:cNvPr id="187" name="Google Shape;187;p13"/>
          <p:cNvSpPr/>
          <p:nvPr/>
        </p:nvSpPr>
        <p:spPr>
          <a:xfrm>
            <a:off x="1792618" y="7297187"/>
            <a:ext cx="4320481" cy="864097"/>
          </a:xfrm>
          <a:prstGeom prst="roundRect">
            <a:avLst>
              <a:gd name="adj" fmla="val 16667"/>
            </a:avLst>
          </a:prstGeom>
          <a:solidFill>
            <a:srgbClr val="074FB0"/>
          </a:solidFill>
          <a:ln w="38100" cap="flat" cmpd="sng">
            <a:solidFill>
              <a:srgbClr val="FFFFFF"/>
            </a:solidFill>
            <a:prstDash val="solid"/>
            <a:round/>
            <a:headEnd type="none" w="sm" len="sm"/>
            <a:tailEnd type="none" w="sm" len="sm"/>
          </a:ln>
          <a:effectLst>
            <a:outerShdw blurRad="38100" dist="20000" dir="5400000" rotWithShape="0">
              <a:srgbClr val="000000">
                <a:alpha val="3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188" name="Google Shape;188;p13"/>
          <p:cNvSpPr txBox="1"/>
          <p:nvPr/>
        </p:nvSpPr>
        <p:spPr>
          <a:xfrm>
            <a:off x="1834800" y="7493015"/>
            <a:ext cx="4236117" cy="654431"/>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Fundamental theories</a:t>
            </a:r>
            <a:endParaRPr dirty="0"/>
          </a:p>
        </p:txBody>
      </p:sp>
      <p:sp>
        <p:nvSpPr>
          <p:cNvPr id="189" name="Google Shape;189;p13"/>
          <p:cNvSpPr txBox="1"/>
          <p:nvPr/>
        </p:nvSpPr>
        <p:spPr>
          <a:xfrm>
            <a:off x="2441137" y="2800237"/>
            <a:ext cx="3023444" cy="84125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Philosophy of science</a:t>
            </a:r>
            <a:endParaRPr dirty="0"/>
          </a:p>
        </p:txBody>
      </p:sp>
      <p:sp>
        <p:nvSpPr>
          <p:cNvPr id="190" name="Google Shape;190;p13"/>
          <p:cNvSpPr txBox="1"/>
          <p:nvPr/>
        </p:nvSpPr>
        <p:spPr>
          <a:xfrm>
            <a:off x="8997900" y="4317350"/>
            <a:ext cx="2484984"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Theory building </a:t>
            </a:r>
            <a:br>
              <a:rPr lang="en-US" sz="2400" u="none" strike="noStrike" cap="none">
                <a:solidFill>
                  <a:srgbClr val="FFFFFF"/>
                </a:solidFill>
                <a:latin typeface="Helvetica" pitchFamily="2" charset="0"/>
                <a:ea typeface="Palatino"/>
                <a:cs typeface="Palatino"/>
                <a:sym typeface="Palatino"/>
              </a:rPr>
            </a:br>
            <a:r>
              <a:rPr lang="en-US" sz="2400" u="none" strike="noStrike" cap="none">
                <a:solidFill>
                  <a:srgbClr val="FFFFFF"/>
                </a:solidFill>
                <a:latin typeface="Helvetica" pitchFamily="2" charset="0"/>
                <a:ea typeface="Palatino"/>
                <a:cs typeface="Palatino"/>
                <a:sym typeface="Palatino"/>
              </a:rPr>
              <a:t>and evaluation</a:t>
            </a:r>
            <a:endParaRPr dirty="0"/>
          </a:p>
        </p:txBody>
      </p:sp>
      <p:sp>
        <p:nvSpPr>
          <p:cNvPr id="191" name="Google Shape;191;p13"/>
          <p:cNvSpPr txBox="1"/>
          <p:nvPr/>
        </p:nvSpPr>
        <p:spPr>
          <a:xfrm>
            <a:off x="8997900" y="5764118"/>
            <a:ext cx="2027338"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Methods and </a:t>
            </a:r>
            <a:br>
              <a:rPr lang="en-US" sz="2400" u="none" strike="noStrike" cap="none">
                <a:solidFill>
                  <a:srgbClr val="FFFFFF"/>
                </a:solidFill>
                <a:latin typeface="Helvetica" pitchFamily="2" charset="0"/>
                <a:ea typeface="Palatino"/>
                <a:cs typeface="Palatino"/>
                <a:sym typeface="Palatino"/>
              </a:rPr>
            </a:br>
            <a:r>
              <a:rPr lang="en-US" sz="2400" u="none" strike="noStrike" cap="none">
                <a:solidFill>
                  <a:srgbClr val="FFFFFF"/>
                </a:solidFill>
                <a:latin typeface="Helvetica" pitchFamily="2" charset="0"/>
                <a:ea typeface="Palatino"/>
                <a:cs typeface="Palatino"/>
                <a:sym typeface="Palatino"/>
              </a:rPr>
              <a:t>strategies</a:t>
            </a:r>
            <a:endParaRPr dirty="0"/>
          </a:p>
        </p:txBody>
      </p:sp>
      <p:sp>
        <p:nvSpPr>
          <p:cNvPr id="192" name="Google Shape;192;p13"/>
          <p:cNvSpPr txBox="1"/>
          <p:nvPr/>
        </p:nvSpPr>
        <p:spPr>
          <a:xfrm>
            <a:off x="8863955" y="5203050"/>
            <a:ext cx="3101876"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 are supported by…</a:t>
            </a:r>
            <a:endParaRPr dirty="0"/>
          </a:p>
        </p:txBody>
      </p:sp>
      <p:sp>
        <p:nvSpPr>
          <p:cNvPr id="193" name="Google Shape;193;p13"/>
          <p:cNvSpPr txBox="1"/>
          <p:nvPr/>
        </p:nvSpPr>
        <p:spPr>
          <a:xfrm>
            <a:off x="8639371" y="8141864"/>
            <a:ext cx="4061502" cy="93358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333333"/>
              </a:buClr>
              <a:buSzPts val="2700"/>
              <a:buFont typeface="Palatino"/>
              <a:buNone/>
            </a:pPr>
            <a:r>
              <a:rPr lang="en-US" sz="2700" u="none" strike="noStrike" cap="none">
                <a:solidFill>
                  <a:srgbClr val="333333"/>
                </a:solidFill>
                <a:latin typeface="Helvetica" pitchFamily="2" charset="0"/>
                <a:ea typeface="Palatino"/>
                <a:cs typeface="Palatino"/>
                <a:sym typeface="Palatino"/>
              </a:rPr>
              <a:t>Analogy: Theoretical and </a:t>
            </a:r>
            <a:br>
              <a:rPr lang="en-US" sz="2700" u="none" strike="noStrike" cap="none">
                <a:solidFill>
                  <a:srgbClr val="333333"/>
                </a:solidFill>
                <a:latin typeface="Helvetica" pitchFamily="2" charset="0"/>
                <a:ea typeface="Palatino"/>
                <a:cs typeface="Palatino"/>
                <a:sym typeface="Palatino"/>
              </a:rPr>
            </a:br>
            <a:r>
              <a:rPr lang="en-US" sz="2700" u="none" strike="noStrike" cap="none">
                <a:solidFill>
                  <a:srgbClr val="333333"/>
                </a:solidFill>
                <a:latin typeface="Helvetica" pitchFamily="2" charset="0"/>
                <a:ea typeface="Palatino"/>
                <a:cs typeface="Palatino"/>
                <a:sym typeface="Palatino"/>
              </a:rPr>
              <a:t>Experimental Physics</a:t>
            </a:r>
            <a:endParaRPr dirty="0"/>
          </a:p>
        </p:txBody>
      </p:sp>
      <p:pic>
        <p:nvPicPr>
          <p:cNvPr id="194" name="Google Shape;194;p13" descr="Rounded Rectangle Rounded rectangle"/>
          <p:cNvPicPr preferRelativeResize="0"/>
          <p:nvPr/>
        </p:nvPicPr>
        <p:blipFill rotWithShape="1">
          <a:blip r:embed="rId3">
            <a:alphaModFix/>
          </a:blip>
          <a:srcRect/>
          <a:stretch/>
        </p:blipFill>
        <p:spPr>
          <a:xfrm>
            <a:off x="8766240" y="3581400"/>
            <a:ext cx="3241478" cy="3671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4"/>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dirty="0">
                <a:ea typeface="Palatino"/>
                <a:cs typeface="Palatino"/>
                <a:sym typeface="Palatino"/>
              </a:rPr>
              <a:t>Setting: Empirical Software Engineering</a:t>
            </a:r>
            <a:endParaRPr dirty="0"/>
          </a:p>
        </p:txBody>
      </p:sp>
      <p:sp>
        <p:nvSpPr>
          <p:cNvPr id="200" name="Google Shape;200;p14"/>
          <p:cNvSpPr/>
          <p:nvPr/>
        </p:nvSpPr>
        <p:spPr>
          <a:xfrm>
            <a:off x="1792618" y="2788816"/>
            <a:ext cx="4320481" cy="864097"/>
          </a:xfrm>
          <a:prstGeom prst="roundRect">
            <a:avLst>
              <a:gd name="adj" fmla="val 16667"/>
            </a:avLst>
          </a:prstGeom>
          <a:solidFill>
            <a:srgbClr val="074FB0"/>
          </a:solidFill>
          <a:ln w="38100" cap="flat" cmpd="sng">
            <a:solidFill>
              <a:srgbClr val="FFFFFF"/>
            </a:solidFill>
            <a:prstDash val="solid"/>
            <a:round/>
            <a:headEnd type="none" w="sm" len="sm"/>
            <a:tailEnd type="none" w="sm" len="sm"/>
          </a:ln>
          <a:effectLst>
            <a:outerShdw blurRad="38100" dist="20000" dir="5400000" rotWithShape="0">
              <a:srgbClr val="000000">
                <a:alpha val="3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201" name="Google Shape;201;p14"/>
          <p:cNvSpPr/>
          <p:nvPr/>
        </p:nvSpPr>
        <p:spPr>
          <a:xfrm>
            <a:off x="1792618" y="4261232"/>
            <a:ext cx="4320481" cy="864097"/>
          </a:xfrm>
          <a:prstGeom prst="roundRect">
            <a:avLst>
              <a:gd name="adj" fmla="val 16667"/>
            </a:avLst>
          </a:prstGeom>
          <a:solidFill>
            <a:srgbClr val="074FB0"/>
          </a:solidFill>
          <a:ln w="38100" cap="flat" cmpd="sng">
            <a:solidFill>
              <a:srgbClr val="FFFFFF"/>
            </a:solidFill>
            <a:prstDash val="solid"/>
            <a:round/>
            <a:headEnd type="none" w="sm" len="sm"/>
            <a:tailEnd type="none" w="sm" len="sm"/>
          </a:ln>
          <a:effectLst>
            <a:outerShdw blurRad="38100" dist="20000" dir="5400000" rotWithShape="0">
              <a:srgbClr val="000000">
                <a:alpha val="3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202" name="Google Shape;202;p14"/>
          <p:cNvSpPr txBox="1"/>
          <p:nvPr/>
        </p:nvSpPr>
        <p:spPr>
          <a:xfrm>
            <a:off x="1834800" y="4462468"/>
            <a:ext cx="4236117" cy="46162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Principle ways of working</a:t>
            </a:r>
            <a:endParaRPr dirty="0"/>
          </a:p>
        </p:txBody>
      </p:sp>
      <p:sp>
        <p:nvSpPr>
          <p:cNvPr id="203" name="Google Shape;203;p14"/>
          <p:cNvSpPr/>
          <p:nvPr/>
        </p:nvSpPr>
        <p:spPr>
          <a:xfrm>
            <a:off x="1792618" y="5752698"/>
            <a:ext cx="4320481" cy="864097"/>
          </a:xfrm>
          <a:prstGeom prst="roundRect">
            <a:avLst>
              <a:gd name="adj" fmla="val 16667"/>
            </a:avLst>
          </a:prstGeom>
          <a:solidFill>
            <a:srgbClr val="074FB0"/>
          </a:solidFill>
          <a:ln w="38100" cap="flat" cmpd="sng">
            <a:solidFill>
              <a:srgbClr val="FFFFFF"/>
            </a:solidFill>
            <a:prstDash val="solid"/>
            <a:round/>
            <a:headEnd type="none" w="sm" len="sm"/>
            <a:tailEnd type="none" w="sm" len="sm"/>
          </a:ln>
          <a:effectLst>
            <a:outerShdw blurRad="38100" dist="20000" dir="5400000" rotWithShape="0">
              <a:srgbClr val="000000">
                <a:alpha val="3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204" name="Google Shape;204;p14"/>
          <p:cNvSpPr txBox="1"/>
          <p:nvPr/>
        </p:nvSpPr>
        <p:spPr>
          <a:xfrm>
            <a:off x="1834800" y="5953934"/>
            <a:ext cx="4236117" cy="46162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Methods and strategies</a:t>
            </a:r>
            <a:endParaRPr dirty="0"/>
          </a:p>
        </p:txBody>
      </p:sp>
      <p:sp>
        <p:nvSpPr>
          <p:cNvPr id="205" name="Google Shape;205;p14"/>
          <p:cNvSpPr/>
          <p:nvPr/>
        </p:nvSpPr>
        <p:spPr>
          <a:xfrm>
            <a:off x="1792618" y="7297187"/>
            <a:ext cx="4320481" cy="864097"/>
          </a:xfrm>
          <a:prstGeom prst="roundRect">
            <a:avLst>
              <a:gd name="adj" fmla="val 16667"/>
            </a:avLst>
          </a:prstGeom>
          <a:solidFill>
            <a:srgbClr val="074FB0"/>
          </a:solidFill>
          <a:ln w="38100" cap="flat" cmpd="sng">
            <a:solidFill>
              <a:srgbClr val="FFFFFF"/>
            </a:solidFill>
            <a:prstDash val="solid"/>
            <a:round/>
            <a:headEnd type="none" w="sm" len="sm"/>
            <a:tailEnd type="none" w="sm" len="sm"/>
          </a:ln>
          <a:effectLst>
            <a:outerShdw blurRad="38100" dist="20000" dir="5400000" rotWithShape="0">
              <a:srgbClr val="000000">
                <a:alpha val="3764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206" name="Google Shape;206;p14"/>
          <p:cNvSpPr txBox="1"/>
          <p:nvPr/>
        </p:nvSpPr>
        <p:spPr>
          <a:xfrm>
            <a:off x="1834800" y="7505715"/>
            <a:ext cx="4236117" cy="599441"/>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Fundamental theories</a:t>
            </a:r>
            <a:endParaRPr dirty="0"/>
          </a:p>
        </p:txBody>
      </p:sp>
      <p:sp>
        <p:nvSpPr>
          <p:cNvPr id="207" name="Google Shape;207;p14"/>
          <p:cNvSpPr txBox="1"/>
          <p:nvPr/>
        </p:nvSpPr>
        <p:spPr>
          <a:xfrm>
            <a:off x="2441137" y="2800237"/>
            <a:ext cx="3023444" cy="84125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2400"/>
              <a:buFont typeface="Palatino"/>
              <a:buNone/>
            </a:pPr>
            <a:r>
              <a:rPr lang="en-US" sz="2400" u="none" strike="noStrike" cap="none">
                <a:solidFill>
                  <a:srgbClr val="FFFFFF"/>
                </a:solidFill>
                <a:latin typeface="Helvetica" pitchFamily="2" charset="0"/>
                <a:ea typeface="Palatino"/>
                <a:cs typeface="Palatino"/>
                <a:sym typeface="Palatino"/>
              </a:rPr>
              <a:t>Philosophy of science</a:t>
            </a:r>
            <a:endParaRPr dirty="0"/>
          </a:p>
        </p:txBody>
      </p:sp>
      <p:sp>
        <p:nvSpPr>
          <p:cNvPr id="208" name="Google Shape;208;p14"/>
          <p:cNvSpPr txBox="1"/>
          <p:nvPr/>
        </p:nvSpPr>
        <p:spPr>
          <a:xfrm>
            <a:off x="7855218" y="5275859"/>
            <a:ext cx="4002208" cy="1349087"/>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333333"/>
              </a:buClr>
              <a:buSzPts val="2700"/>
              <a:buFont typeface="Palatino"/>
              <a:buNone/>
            </a:pPr>
            <a:r>
              <a:rPr lang="en-US" sz="2700" u="none" strike="noStrike" cap="none">
                <a:solidFill>
                  <a:srgbClr val="333333"/>
                </a:solidFill>
                <a:latin typeface="Helvetica" pitchFamily="2" charset="0"/>
                <a:ea typeface="Palatino"/>
                <a:cs typeface="Palatino"/>
                <a:sym typeface="Palatino"/>
              </a:rPr>
              <a:t>In empirical Software </a:t>
            </a:r>
            <a:br>
              <a:rPr lang="en-US" sz="2700" u="none" strike="noStrike" cap="none">
                <a:solidFill>
                  <a:srgbClr val="333333"/>
                </a:solidFill>
                <a:latin typeface="Helvetica" pitchFamily="2" charset="0"/>
                <a:ea typeface="Palatino"/>
                <a:cs typeface="Palatino"/>
                <a:sym typeface="Palatino"/>
              </a:rPr>
            </a:br>
            <a:r>
              <a:rPr lang="en-US" sz="2700" u="none" strike="noStrike" cap="none">
                <a:solidFill>
                  <a:srgbClr val="333333"/>
                </a:solidFill>
                <a:latin typeface="Helvetica" pitchFamily="2" charset="0"/>
                <a:ea typeface="Palatino"/>
                <a:cs typeface="Palatino"/>
                <a:sym typeface="Palatino"/>
              </a:rPr>
              <a:t>Engineering, we rely </a:t>
            </a:r>
            <a:br>
              <a:rPr lang="en-US" sz="2700" u="none" strike="noStrike" cap="none">
                <a:solidFill>
                  <a:srgbClr val="333333"/>
                </a:solidFill>
                <a:latin typeface="Helvetica" pitchFamily="2" charset="0"/>
                <a:ea typeface="Palatino"/>
                <a:cs typeface="Palatino"/>
                <a:sym typeface="Palatino"/>
              </a:rPr>
            </a:br>
            <a:r>
              <a:rPr lang="en-US" sz="2700" u="none" strike="noStrike" cap="none">
                <a:solidFill>
                  <a:srgbClr val="333333"/>
                </a:solidFill>
                <a:latin typeface="Helvetica" pitchFamily="2" charset="0"/>
                <a:ea typeface="Palatino"/>
                <a:cs typeface="Palatino"/>
                <a:sym typeface="Palatino"/>
              </a:rPr>
              <a:t>on every layer!</a:t>
            </a:r>
            <a:endParaRPr dirty="0"/>
          </a:p>
        </p:txBody>
      </p:sp>
      <p:pic>
        <p:nvPicPr>
          <p:cNvPr id="209" name="Google Shape;209;p14" descr="Line Line"/>
          <p:cNvPicPr preferRelativeResize="0"/>
          <p:nvPr/>
        </p:nvPicPr>
        <p:blipFill rotWithShape="1">
          <a:blip r:embed="rId3">
            <a:alphaModFix/>
          </a:blip>
          <a:srcRect/>
          <a:stretch/>
        </p:blipFill>
        <p:spPr>
          <a:xfrm rot="-8503098">
            <a:off x="6040699" y="5008764"/>
            <a:ext cx="1952373" cy="401314"/>
          </a:xfrm>
          <a:prstGeom prst="rect">
            <a:avLst/>
          </a:prstGeom>
          <a:noFill/>
          <a:ln>
            <a:noFill/>
          </a:ln>
        </p:spPr>
      </p:pic>
      <p:pic>
        <p:nvPicPr>
          <p:cNvPr id="210" name="Google Shape;210;p14" descr="Line Line"/>
          <p:cNvPicPr preferRelativeResize="0"/>
          <p:nvPr/>
        </p:nvPicPr>
        <p:blipFill rotWithShape="1">
          <a:blip r:embed="rId4">
            <a:alphaModFix/>
          </a:blip>
          <a:srcRect/>
          <a:stretch/>
        </p:blipFill>
        <p:spPr>
          <a:xfrm rot="10130002">
            <a:off x="6114400" y="5849676"/>
            <a:ext cx="1693539" cy="401314"/>
          </a:xfrm>
          <a:prstGeom prst="rect">
            <a:avLst/>
          </a:prstGeom>
          <a:noFill/>
          <a:ln>
            <a:noFill/>
          </a:ln>
        </p:spPr>
      </p:pic>
      <p:pic>
        <p:nvPicPr>
          <p:cNvPr id="211" name="Google Shape;211;p14" descr="Line Line"/>
          <p:cNvPicPr preferRelativeResize="0"/>
          <p:nvPr/>
        </p:nvPicPr>
        <p:blipFill rotWithShape="1">
          <a:blip r:embed="rId5">
            <a:alphaModFix/>
          </a:blip>
          <a:srcRect/>
          <a:stretch/>
        </p:blipFill>
        <p:spPr>
          <a:xfrm rot="8035349">
            <a:off x="5783110" y="6652512"/>
            <a:ext cx="2358232" cy="401314"/>
          </a:xfrm>
          <a:prstGeom prst="rect">
            <a:avLst/>
          </a:prstGeom>
          <a:noFill/>
          <a:ln>
            <a:noFill/>
          </a:ln>
        </p:spPr>
      </p:pic>
      <p:grpSp>
        <p:nvGrpSpPr>
          <p:cNvPr id="212" name="Google Shape;212;p14"/>
          <p:cNvGrpSpPr/>
          <p:nvPr/>
        </p:nvGrpSpPr>
        <p:grpSpPr>
          <a:xfrm>
            <a:off x="6133436" y="2754070"/>
            <a:ext cx="5723990" cy="933589"/>
            <a:chOff x="-50800" y="28506"/>
            <a:chExt cx="5723989" cy="933588"/>
          </a:xfrm>
        </p:grpSpPr>
        <p:sp>
          <p:nvSpPr>
            <p:cNvPr id="213" name="Google Shape;213;p14"/>
            <p:cNvSpPr txBox="1"/>
            <p:nvPr/>
          </p:nvSpPr>
          <p:spPr>
            <a:xfrm>
              <a:off x="1670982" y="28506"/>
              <a:ext cx="4002207" cy="93358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333333"/>
                </a:buClr>
                <a:buSzPts val="2700"/>
                <a:buFont typeface="Palatino"/>
                <a:buNone/>
              </a:pPr>
              <a:r>
                <a:rPr lang="en-US" sz="2700" u="none" strike="noStrike" cap="none">
                  <a:solidFill>
                    <a:srgbClr val="333333"/>
                  </a:solidFill>
                  <a:latin typeface="Helvetica" pitchFamily="2" charset="0"/>
                  <a:ea typeface="Palatino"/>
                  <a:cs typeface="Palatino"/>
                  <a:sym typeface="Palatino"/>
                </a:rPr>
                <a:t>Also important </a:t>
              </a:r>
              <a:br>
                <a:rPr lang="en-US" sz="2700" u="none" strike="noStrike" cap="none">
                  <a:solidFill>
                    <a:srgbClr val="333333"/>
                  </a:solidFill>
                  <a:latin typeface="Helvetica" pitchFamily="2" charset="0"/>
                  <a:ea typeface="Palatino"/>
                  <a:cs typeface="Palatino"/>
                  <a:sym typeface="Palatino"/>
                </a:rPr>
              </a:br>
              <a:r>
                <a:rPr lang="en-US" sz="2700" u="none" strike="noStrike" cap="none">
                  <a:solidFill>
                    <a:srgbClr val="333333"/>
                  </a:solidFill>
                  <a:latin typeface="Helvetica" pitchFamily="2" charset="0"/>
                  <a:ea typeface="Palatino"/>
                  <a:cs typeface="Palatino"/>
                  <a:sym typeface="Palatino"/>
                </a:rPr>
                <a:t>(but often neglected)</a:t>
              </a:r>
              <a:endParaRPr dirty="0"/>
            </a:p>
          </p:txBody>
        </p:sp>
        <p:pic>
          <p:nvPicPr>
            <p:cNvPr id="214" name="Google Shape;214;p14" descr="Line Line"/>
            <p:cNvPicPr preferRelativeResize="0"/>
            <p:nvPr/>
          </p:nvPicPr>
          <p:blipFill rotWithShape="1">
            <a:blip r:embed="rId6">
              <a:alphaModFix/>
            </a:blip>
            <a:srcRect/>
            <a:stretch/>
          </p:blipFill>
          <p:spPr>
            <a:xfrm rot="10800000">
              <a:off x="-50800" y="293185"/>
              <a:ext cx="1666514" cy="401314"/>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endParaRPr/>
          </a:p>
        </p:txBody>
      </p:sp>
      <p:sp>
        <p:nvSpPr>
          <p:cNvPr id="220" name="Google Shape;220;p15"/>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4200"/>
              <a:buFont typeface="Palatino"/>
              <a:buNone/>
            </a:pPr>
            <a:r>
              <a:rPr lang="en-US" sz="4200"/>
              <a:t>A very quick step into the philosophy of science </a:t>
            </a:r>
            <a:br>
              <a:rPr lang="en-US" sz="4200"/>
            </a:br>
            <a:r>
              <a:rPr lang="en-US" sz="4200"/>
              <a:t>… and back</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dirty="0">
                <a:ea typeface="Palatino"/>
                <a:cs typeface="Palatino"/>
                <a:sym typeface="Palatino"/>
              </a:rPr>
              <a:t>Theories and hypotheses</a:t>
            </a:r>
            <a:endParaRPr dirty="0"/>
          </a:p>
        </p:txBody>
      </p:sp>
      <p:sp>
        <p:nvSpPr>
          <p:cNvPr id="226" name="Google Shape;226;p16"/>
          <p:cNvSpPr/>
          <p:nvPr/>
        </p:nvSpPr>
        <p:spPr>
          <a:xfrm>
            <a:off x="1667933" y="6874205"/>
            <a:ext cx="3724739" cy="933716"/>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Empiricism</a:t>
            </a:r>
            <a:endParaRPr dirty="0"/>
          </a:p>
        </p:txBody>
      </p:sp>
      <p:sp>
        <p:nvSpPr>
          <p:cNvPr id="227" name="Google Shape;227;p16"/>
          <p:cNvSpPr/>
          <p:nvPr/>
        </p:nvSpPr>
        <p:spPr>
          <a:xfrm>
            <a:off x="1667933" y="2867671"/>
            <a:ext cx="3724739" cy="933716"/>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Theory / Theories</a:t>
            </a:r>
            <a:endParaRPr dirty="0"/>
          </a:p>
        </p:txBody>
      </p:sp>
      <p:sp>
        <p:nvSpPr>
          <p:cNvPr id="228" name="Google Shape;228;p16"/>
          <p:cNvSpPr/>
          <p:nvPr/>
        </p:nvSpPr>
        <p:spPr>
          <a:xfrm>
            <a:off x="1667933" y="5281783"/>
            <a:ext cx="3724739" cy="478169"/>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(Tentative) Hypothesis</a:t>
            </a:r>
            <a:endParaRPr dirty="0"/>
          </a:p>
        </p:txBody>
      </p:sp>
      <p:grpSp>
        <p:nvGrpSpPr>
          <p:cNvPr id="229" name="Google Shape;229;p16"/>
          <p:cNvGrpSpPr/>
          <p:nvPr/>
        </p:nvGrpSpPr>
        <p:grpSpPr>
          <a:xfrm flipH="1">
            <a:off x="3956122" y="5979035"/>
            <a:ext cx="558378" cy="916710"/>
            <a:chOff x="-1" y="0"/>
            <a:chExt cx="558376" cy="916709"/>
          </a:xfrm>
        </p:grpSpPr>
        <p:sp>
          <p:nvSpPr>
            <p:cNvPr id="230" name="Google Shape;230;p16"/>
            <p:cNvSpPr/>
            <p:nvPr/>
          </p:nvSpPr>
          <p:spPr>
            <a:xfrm>
              <a:off x="-1" y="0"/>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31" name="Google Shape;231;p16"/>
            <p:cNvSpPr/>
            <p:nvPr/>
          </p:nvSpPr>
          <p:spPr>
            <a:xfrm>
              <a:off x="-1" y="0"/>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32" name="Google Shape;232;p16"/>
            <p:cNvSpPr/>
            <p:nvPr/>
          </p:nvSpPr>
          <p:spPr>
            <a:xfrm>
              <a:off x="106" y="0"/>
              <a:ext cx="558269" cy="916708"/>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grpSp>
        <p:nvGrpSpPr>
          <p:cNvPr id="233" name="Google Shape;233;p16"/>
          <p:cNvGrpSpPr/>
          <p:nvPr/>
        </p:nvGrpSpPr>
        <p:grpSpPr>
          <a:xfrm flipH="1">
            <a:off x="2513864" y="5926569"/>
            <a:ext cx="558377" cy="916711"/>
            <a:chOff x="-1" y="-1"/>
            <a:chExt cx="558376" cy="916710"/>
          </a:xfrm>
        </p:grpSpPr>
        <p:sp>
          <p:nvSpPr>
            <p:cNvPr id="234" name="Google Shape;234;p16"/>
            <p:cNvSpPr/>
            <p:nvPr/>
          </p:nvSpPr>
          <p:spPr>
            <a:xfrm rot="10800000">
              <a:off x="-1" y="-1"/>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35" name="Google Shape;235;p16"/>
            <p:cNvSpPr/>
            <p:nvPr/>
          </p:nvSpPr>
          <p:spPr>
            <a:xfrm rot="10800000">
              <a:off x="-1" y="487539"/>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36" name="Google Shape;236;p16"/>
            <p:cNvSpPr/>
            <p:nvPr/>
          </p:nvSpPr>
          <p:spPr>
            <a:xfrm rot="10800000">
              <a:off x="0" y="0"/>
              <a:ext cx="558269" cy="916709"/>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sp>
        <p:nvSpPr>
          <p:cNvPr id="237" name="Google Shape;237;p16"/>
          <p:cNvSpPr txBox="1"/>
          <p:nvPr/>
        </p:nvSpPr>
        <p:spPr>
          <a:xfrm>
            <a:off x="2820058" y="6051355"/>
            <a:ext cx="1420489" cy="1200288"/>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Palatino"/>
              <a:buNone/>
            </a:pPr>
            <a:r>
              <a:rPr lang="en-US" sz="1800" u="none" strike="noStrike" cap="none">
                <a:solidFill>
                  <a:srgbClr val="333333"/>
                </a:solidFill>
                <a:latin typeface="Helvetica" pitchFamily="2" charset="0"/>
                <a:ea typeface="Palatino"/>
                <a:cs typeface="Palatino"/>
                <a:sym typeface="Palatino"/>
              </a:rPr>
              <a:t>Falsification / </a:t>
            </a:r>
            <a:br>
              <a:rPr lang="en-US" sz="1800" u="none" strike="noStrike" cap="none">
                <a:solidFill>
                  <a:srgbClr val="333333"/>
                </a:solidFill>
                <a:latin typeface="Helvetica" pitchFamily="2" charset="0"/>
                <a:ea typeface="Palatino"/>
                <a:cs typeface="Palatino"/>
                <a:sym typeface="Palatino"/>
              </a:rPr>
            </a:br>
            <a:r>
              <a:rPr lang="en-US" sz="1800" u="none" strike="noStrike" cap="none">
                <a:solidFill>
                  <a:srgbClr val="333333"/>
                </a:solidFill>
                <a:latin typeface="Helvetica" pitchFamily="2" charset="0"/>
                <a:ea typeface="Palatino"/>
                <a:cs typeface="Palatino"/>
                <a:sym typeface="Palatino"/>
              </a:rPr>
              <a:t>Corroboration</a:t>
            </a:r>
            <a:endParaRPr dirty="0"/>
          </a:p>
        </p:txBody>
      </p:sp>
      <p:grpSp>
        <p:nvGrpSpPr>
          <p:cNvPr id="238" name="Google Shape;238;p16"/>
          <p:cNvGrpSpPr/>
          <p:nvPr/>
        </p:nvGrpSpPr>
        <p:grpSpPr>
          <a:xfrm flipH="1">
            <a:off x="3925860" y="4145991"/>
            <a:ext cx="558377" cy="916710"/>
            <a:chOff x="-1" y="0"/>
            <a:chExt cx="558376" cy="916709"/>
          </a:xfrm>
        </p:grpSpPr>
        <p:sp>
          <p:nvSpPr>
            <p:cNvPr id="239" name="Google Shape;239;p16"/>
            <p:cNvSpPr/>
            <p:nvPr/>
          </p:nvSpPr>
          <p:spPr>
            <a:xfrm>
              <a:off x="-1" y="0"/>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40" name="Google Shape;240;p16"/>
            <p:cNvSpPr/>
            <p:nvPr/>
          </p:nvSpPr>
          <p:spPr>
            <a:xfrm>
              <a:off x="-1" y="0"/>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41" name="Google Shape;241;p16"/>
            <p:cNvSpPr/>
            <p:nvPr/>
          </p:nvSpPr>
          <p:spPr>
            <a:xfrm>
              <a:off x="106" y="0"/>
              <a:ext cx="558269" cy="916708"/>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grpSp>
        <p:nvGrpSpPr>
          <p:cNvPr id="242" name="Google Shape;242;p16"/>
          <p:cNvGrpSpPr/>
          <p:nvPr/>
        </p:nvGrpSpPr>
        <p:grpSpPr>
          <a:xfrm flipH="1">
            <a:off x="2513864" y="4095641"/>
            <a:ext cx="558377" cy="916712"/>
            <a:chOff x="-1" y="-1"/>
            <a:chExt cx="558376" cy="916710"/>
          </a:xfrm>
        </p:grpSpPr>
        <p:sp>
          <p:nvSpPr>
            <p:cNvPr id="243" name="Google Shape;243;p16"/>
            <p:cNvSpPr/>
            <p:nvPr/>
          </p:nvSpPr>
          <p:spPr>
            <a:xfrm rot="10800000">
              <a:off x="-1" y="-1"/>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44" name="Google Shape;244;p16"/>
            <p:cNvSpPr/>
            <p:nvPr/>
          </p:nvSpPr>
          <p:spPr>
            <a:xfrm rot="10800000">
              <a:off x="-1" y="487539"/>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45" name="Google Shape;245;p16"/>
            <p:cNvSpPr/>
            <p:nvPr/>
          </p:nvSpPr>
          <p:spPr>
            <a:xfrm rot="10800000">
              <a:off x="0" y="0"/>
              <a:ext cx="558269" cy="916709"/>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sp>
        <p:nvSpPr>
          <p:cNvPr id="246" name="Google Shape;246;p16"/>
          <p:cNvSpPr txBox="1"/>
          <p:nvPr/>
        </p:nvSpPr>
        <p:spPr>
          <a:xfrm>
            <a:off x="897112" y="4401521"/>
            <a:ext cx="1659581" cy="92328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Palatino"/>
              <a:buNone/>
            </a:pPr>
            <a:r>
              <a:rPr lang="en-US" sz="1800" u="none" strike="noStrike" cap="none">
                <a:solidFill>
                  <a:srgbClr val="333333"/>
                </a:solidFill>
                <a:latin typeface="Helvetica" pitchFamily="2" charset="0"/>
                <a:ea typeface="Palatino"/>
                <a:cs typeface="Palatino"/>
                <a:sym typeface="Palatino"/>
              </a:rPr>
              <a:t>Theory (Pattern)</a:t>
            </a:r>
            <a:br>
              <a:rPr lang="en-US" sz="1800" u="none" strike="noStrike" cap="none">
                <a:solidFill>
                  <a:srgbClr val="333333"/>
                </a:solidFill>
                <a:latin typeface="Helvetica" pitchFamily="2" charset="0"/>
                <a:ea typeface="Palatino"/>
                <a:cs typeface="Palatino"/>
                <a:sym typeface="Palatino"/>
              </a:rPr>
            </a:br>
            <a:r>
              <a:rPr lang="en-US" sz="1800" u="none" strike="noStrike" cap="none">
                <a:solidFill>
                  <a:srgbClr val="333333"/>
                </a:solidFill>
                <a:latin typeface="Helvetica" pitchFamily="2" charset="0"/>
                <a:ea typeface="Palatino"/>
                <a:cs typeface="Palatino"/>
                <a:sym typeface="Palatino"/>
              </a:rPr>
              <a:t>Building</a:t>
            </a:r>
            <a:endParaRPr dirty="0"/>
          </a:p>
        </p:txBody>
      </p:sp>
      <p:sp>
        <p:nvSpPr>
          <p:cNvPr id="247" name="Google Shape;247;p16"/>
          <p:cNvSpPr txBox="1"/>
          <p:nvPr/>
        </p:nvSpPr>
        <p:spPr>
          <a:xfrm>
            <a:off x="4442817" y="4340138"/>
            <a:ext cx="1132841" cy="92328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Palatino"/>
              <a:buNone/>
            </a:pPr>
            <a:r>
              <a:rPr lang="en-US" sz="1800" u="none" strike="noStrike" cap="none">
                <a:solidFill>
                  <a:srgbClr val="333333"/>
                </a:solidFill>
                <a:latin typeface="Helvetica" pitchFamily="2" charset="0"/>
                <a:ea typeface="Palatino"/>
                <a:cs typeface="Palatino"/>
                <a:sym typeface="Palatino"/>
              </a:rPr>
              <a:t>Hypothesis</a:t>
            </a:r>
            <a:br>
              <a:rPr lang="en-US" sz="1800" u="none" strike="noStrike" cap="none">
                <a:solidFill>
                  <a:srgbClr val="333333"/>
                </a:solidFill>
                <a:latin typeface="Helvetica" pitchFamily="2" charset="0"/>
                <a:ea typeface="Palatino"/>
                <a:cs typeface="Palatino"/>
                <a:sym typeface="Palatino"/>
              </a:rPr>
            </a:br>
            <a:r>
              <a:rPr lang="en-US" sz="1800" u="none" strike="noStrike" cap="none">
                <a:solidFill>
                  <a:srgbClr val="333333"/>
                </a:solidFill>
                <a:latin typeface="Helvetica" pitchFamily="2" charset="0"/>
                <a:ea typeface="Palatino"/>
                <a:cs typeface="Palatino"/>
                <a:sym typeface="Palatino"/>
              </a:rPr>
              <a:t>Building</a:t>
            </a:r>
            <a:endParaRPr dirty="0"/>
          </a:p>
        </p:txBody>
      </p:sp>
      <p:sp>
        <p:nvSpPr>
          <p:cNvPr id="248" name="Google Shape;248;p16"/>
          <p:cNvSpPr txBox="1"/>
          <p:nvPr/>
        </p:nvSpPr>
        <p:spPr>
          <a:xfrm>
            <a:off x="5894321" y="5199519"/>
            <a:ext cx="7059727" cy="3084947"/>
          </a:xfrm>
          <a:prstGeom prst="rect">
            <a:avLst/>
          </a:prstGeom>
          <a:noFill/>
          <a:ln>
            <a:noFill/>
          </a:ln>
        </p:spPr>
        <p:txBody>
          <a:bodyPr spcFirstLastPara="1" wrap="square" lIns="50800" tIns="50800" rIns="50800" bIns="50800" anchor="ctr" anchorCtr="0">
            <a:spAutoFit/>
          </a:bodyPr>
          <a:lstStyle/>
          <a:p>
            <a:pPr marL="0" marR="0" lvl="1" indent="0" algn="l" rtl="0">
              <a:lnSpc>
                <a:spcPct val="90000"/>
              </a:lnSpc>
              <a:spcBef>
                <a:spcPts val="0"/>
              </a:spcBef>
              <a:spcAft>
                <a:spcPts val="0"/>
              </a:spcAft>
              <a:buClr>
                <a:srgbClr val="000000"/>
              </a:buClr>
              <a:buSzPts val="2600"/>
              <a:buFont typeface="Palatino"/>
              <a:buNone/>
            </a:pPr>
            <a:r>
              <a:rPr lang="en-US" sz="2600" u="none" strike="noStrike" cap="none">
                <a:solidFill>
                  <a:srgbClr val="000000"/>
                </a:solidFill>
                <a:latin typeface="Helvetica" pitchFamily="2" charset="0"/>
                <a:ea typeface="Palatino"/>
                <a:cs typeface="Palatino"/>
                <a:sym typeface="Palatino"/>
              </a:rPr>
              <a:t>Hypothesis</a:t>
            </a:r>
            <a:endParaRPr dirty="0"/>
          </a:p>
          <a:p>
            <a:pPr marL="620712" marR="0" lvl="2" indent="-355600" algn="l" rtl="0">
              <a:lnSpc>
                <a:spcPct val="90000"/>
              </a:lnSpc>
              <a:spcBef>
                <a:spcPts val="1200"/>
              </a:spcBef>
              <a:spcAft>
                <a:spcPts val="0"/>
              </a:spcAft>
              <a:buClr>
                <a:srgbClr val="000000"/>
              </a:buClr>
              <a:buSzPts val="2600"/>
              <a:buFont typeface="Palatino"/>
              <a:buChar char="•"/>
            </a:pPr>
            <a:r>
              <a:rPr lang="en-US" sz="2600" u="none" strike="noStrike" cap="none">
                <a:solidFill>
                  <a:srgbClr val="000000"/>
                </a:solidFill>
                <a:latin typeface="Helvetica" pitchFamily="2" charset="0"/>
                <a:ea typeface="Palatino"/>
                <a:cs typeface="Palatino"/>
                <a:sym typeface="Palatino"/>
              </a:rPr>
              <a:t>“[…] a statement that proposes a possible explanation to some phenomenon or event” (L. Given,  2008)</a:t>
            </a:r>
            <a:endParaRPr dirty="0"/>
          </a:p>
          <a:p>
            <a:pPr marL="620712" marR="0" lvl="2" indent="-355600" algn="l" rtl="0">
              <a:lnSpc>
                <a:spcPct val="90000"/>
              </a:lnSpc>
              <a:spcBef>
                <a:spcPts val="1200"/>
              </a:spcBef>
              <a:spcAft>
                <a:spcPts val="0"/>
              </a:spcAft>
              <a:buClr>
                <a:srgbClr val="000000"/>
              </a:buClr>
              <a:buSzPts val="2600"/>
              <a:buFont typeface="Palatino"/>
              <a:buChar char="•"/>
            </a:pPr>
            <a:r>
              <a:rPr lang="en-US" sz="2600" u="none" strike="noStrike" cap="none">
                <a:solidFill>
                  <a:srgbClr val="000000"/>
                </a:solidFill>
                <a:latin typeface="Helvetica" pitchFamily="2" charset="0"/>
                <a:ea typeface="Palatino"/>
                <a:cs typeface="Palatino"/>
                <a:sym typeface="Palatino"/>
              </a:rPr>
              <a:t>Grounded in theory, testable and falsifiable</a:t>
            </a:r>
            <a:endParaRPr dirty="0"/>
          </a:p>
          <a:p>
            <a:pPr marL="620712" marR="0" lvl="2" indent="-355600" algn="l" rtl="0">
              <a:lnSpc>
                <a:spcPct val="90000"/>
              </a:lnSpc>
              <a:spcBef>
                <a:spcPts val="1200"/>
              </a:spcBef>
              <a:spcAft>
                <a:spcPts val="0"/>
              </a:spcAft>
              <a:buClr>
                <a:srgbClr val="000000"/>
              </a:buClr>
              <a:buSzPts val="2600"/>
              <a:buFont typeface="Palatino"/>
              <a:buChar char="•"/>
            </a:pPr>
            <a:r>
              <a:rPr lang="en-US" sz="2600" u="none" strike="noStrike" cap="none">
                <a:solidFill>
                  <a:srgbClr val="000000"/>
                </a:solidFill>
                <a:latin typeface="Helvetica" pitchFamily="2" charset="0"/>
                <a:ea typeface="Palatino"/>
                <a:cs typeface="Palatino"/>
                <a:sym typeface="Palatino"/>
              </a:rPr>
              <a:t>Often quantified and written as a conditional statement</a:t>
            </a:r>
            <a:endParaRPr dirty="0"/>
          </a:p>
        </p:txBody>
      </p:sp>
      <p:sp>
        <p:nvSpPr>
          <p:cNvPr id="249" name="Google Shape;249;p16"/>
          <p:cNvSpPr txBox="1"/>
          <p:nvPr/>
        </p:nvSpPr>
        <p:spPr>
          <a:xfrm>
            <a:off x="5931706" y="2763242"/>
            <a:ext cx="5830740" cy="2056973"/>
          </a:xfrm>
          <a:prstGeom prst="rect">
            <a:avLst/>
          </a:prstGeom>
          <a:noFill/>
          <a:ln>
            <a:noFill/>
          </a:ln>
        </p:spPr>
        <p:txBody>
          <a:bodyPr spcFirstLastPara="1" wrap="square" lIns="50800" tIns="50800" rIns="50800" bIns="50800" anchor="ctr" anchorCtr="0">
            <a:spAutoFit/>
          </a:bodyPr>
          <a:lstStyle/>
          <a:p>
            <a:pPr marL="0" marR="0" lvl="1" indent="0" algn="l" rtl="0">
              <a:lnSpc>
                <a:spcPct val="90000"/>
              </a:lnSpc>
              <a:spcBef>
                <a:spcPts val="0"/>
              </a:spcBef>
              <a:spcAft>
                <a:spcPts val="0"/>
              </a:spcAft>
              <a:buClr>
                <a:srgbClr val="000000"/>
              </a:buClr>
              <a:buSzPts val="2600"/>
              <a:buFont typeface="Palatino"/>
              <a:buNone/>
            </a:pPr>
            <a:r>
              <a:rPr lang="en-US" sz="2600" u="none" strike="noStrike" cap="none">
                <a:solidFill>
                  <a:srgbClr val="000000"/>
                </a:solidFill>
                <a:latin typeface="Helvetica" pitchFamily="2" charset="0"/>
                <a:ea typeface="Palatino"/>
                <a:cs typeface="Palatino"/>
                <a:sym typeface="Palatino"/>
              </a:rPr>
              <a:t>Scientific theory</a:t>
            </a:r>
            <a:endParaRPr dirty="0"/>
          </a:p>
          <a:p>
            <a:pPr marL="620712" marR="0" lvl="2" indent="-355600" algn="l" rtl="0">
              <a:lnSpc>
                <a:spcPct val="90000"/>
              </a:lnSpc>
              <a:spcBef>
                <a:spcPts val="1200"/>
              </a:spcBef>
              <a:spcAft>
                <a:spcPts val="0"/>
              </a:spcAft>
              <a:buClr>
                <a:srgbClr val="000000"/>
              </a:buClr>
              <a:buSzPts val="2600"/>
              <a:buFont typeface="Palatino"/>
              <a:buChar char="•"/>
            </a:pPr>
            <a:r>
              <a:rPr lang="en-US" sz="2600" u="none" strike="noStrike" cap="none">
                <a:solidFill>
                  <a:srgbClr val="000000"/>
                </a:solidFill>
                <a:latin typeface="Helvetica" pitchFamily="2" charset="0"/>
                <a:ea typeface="Palatino"/>
                <a:cs typeface="Palatino"/>
                <a:sym typeface="Palatino"/>
              </a:rPr>
              <a:t>“[…] based on hypotheses tested and verified multiple times by detached researchers” (J. Bortz and N. Döring, 2003)</a:t>
            </a:r>
            <a:endParaRPr dirty="0"/>
          </a:p>
        </p:txBody>
      </p:sp>
      <p:sp>
        <p:nvSpPr>
          <p:cNvPr id="250" name="Google Shape;250;p16"/>
          <p:cNvSpPr/>
          <p:nvPr/>
        </p:nvSpPr>
        <p:spPr>
          <a:xfrm>
            <a:off x="6515165" y="8407452"/>
            <a:ext cx="5818039" cy="1273572"/>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If cause/assumption (independent variables) </a:t>
            </a:r>
            <a:endParaRPr dirty="0"/>
          </a:p>
          <a:p>
            <a:pPr marL="0" marR="0"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then (=&gt;)</a:t>
            </a:r>
            <a:endParaRPr dirty="0"/>
          </a:p>
          <a:p>
            <a:pPr marL="0" marR="0"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consequence (dependent variables)</a:t>
            </a:r>
            <a:endParaRPr dirty="0"/>
          </a:p>
        </p:txBody>
      </p:sp>
      <p:pic>
        <p:nvPicPr>
          <p:cNvPr id="251" name="Google Shape;251;p16" descr="By the way… By the wayWe don’t “test theories”, but their consequences (via hypotheses)"/>
          <p:cNvPicPr preferRelativeResize="0"/>
          <p:nvPr/>
        </p:nvPicPr>
        <p:blipFill rotWithShape="1">
          <a:blip r:embed="rId3">
            <a:alphaModFix/>
          </a:blip>
          <a:srcRect/>
          <a:stretch/>
        </p:blipFill>
        <p:spPr>
          <a:xfrm rot="604678">
            <a:off x="7502368" y="405935"/>
            <a:ext cx="5176863" cy="2156724"/>
          </a:xfrm>
          <a:prstGeom prst="rect">
            <a:avLst/>
          </a:prstGeom>
          <a:noFill/>
          <a:ln>
            <a:noFill/>
          </a:ln>
          <a:effectLst>
            <a:outerShdw blurRad="63500" dist="25400" dir="5400000" rotWithShape="0">
              <a:srgbClr val="000000">
                <a:alpha val="4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3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7"/>
          <p:cNvSpPr/>
          <p:nvPr/>
        </p:nvSpPr>
        <p:spPr>
          <a:xfrm>
            <a:off x="4512733" y="4181342"/>
            <a:ext cx="3724739" cy="478169"/>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257" name="Google Shape;257;p17"/>
          <p:cNvSpPr/>
          <p:nvPr/>
        </p:nvSpPr>
        <p:spPr>
          <a:xfrm>
            <a:off x="4385733" y="4308342"/>
            <a:ext cx="3724739" cy="478169"/>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258" name="Google Shape;258;p17"/>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dirty="0">
                <a:ea typeface="Palatino"/>
                <a:cs typeface="Palatino"/>
                <a:sym typeface="Palatino"/>
              </a:rPr>
              <a:t>From real world to theories… and back</a:t>
            </a:r>
            <a:endParaRPr dirty="0"/>
          </a:p>
          <a:p>
            <a:pPr marL="57798" lvl="0" indent="0" algn="l" rtl="0">
              <a:lnSpc>
                <a:spcPct val="100000"/>
              </a:lnSpc>
              <a:spcBef>
                <a:spcPts val="0"/>
              </a:spcBef>
              <a:spcAft>
                <a:spcPts val="0"/>
              </a:spcAft>
              <a:buClr>
                <a:schemeClr val="accent1"/>
              </a:buClr>
              <a:buSzPts val="4200"/>
              <a:buFont typeface="Palatino"/>
              <a:buNone/>
            </a:pPr>
            <a:r>
              <a:rPr lang="en-US" sz="4200" dirty="0">
                <a:solidFill>
                  <a:schemeClr val="accent1"/>
                </a:solidFill>
                <a:ea typeface="Palatino"/>
                <a:cs typeface="Palatino"/>
                <a:sym typeface="Palatino"/>
              </a:rPr>
              <a:t>Principles, concepts, terms</a:t>
            </a:r>
            <a:endParaRPr dirty="0"/>
          </a:p>
        </p:txBody>
      </p:sp>
      <p:sp>
        <p:nvSpPr>
          <p:cNvPr id="259" name="Google Shape;259;p17"/>
          <p:cNvSpPr/>
          <p:nvPr/>
        </p:nvSpPr>
        <p:spPr>
          <a:xfrm>
            <a:off x="4258733" y="5925939"/>
            <a:ext cx="3724739" cy="933715"/>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Empiricism</a:t>
            </a:r>
            <a:endParaRPr dirty="0"/>
          </a:p>
        </p:txBody>
      </p:sp>
      <p:sp>
        <p:nvSpPr>
          <p:cNvPr id="260" name="Google Shape;260;p17"/>
          <p:cNvSpPr/>
          <p:nvPr/>
        </p:nvSpPr>
        <p:spPr>
          <a:xfrm>
            <a:off x="4258733" y="1919404"/>
            <a:ext cx="3724739" cy="933716"/>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Theory / Theories</a:t>
            </a:r>
            <a:endParaRPr dirty="0"/>
          </a:p>
        </p:txBody>
      </p:sp>
      <p:sp>
        <p:nvSpPr>
          <p:cNvPr id="261" name="Google Shape;261;p17"/>
          <p:cNvSpPr/>
          <p:nvPr/>
        </p:nvSpPr>
        <p:spPr>
          <a:xfrm>
            <a:off x="4240571" y="2630341"/>
            <a:ext cx="3761062" cy="444501"/>
          </a:xfrm>
          <a:prstGeom prst="rect">
            <a:avLst/>
          </a:prstGeom>
          <a:noFill/>
          <a:ln w="12700" cap="flat" cmpd="sng">
            <a:solidFill>
              <a:srgbClr val="000000"/>
            </a:solidFill>
            <a:prstDash val="dashDot"/>
            <a:miter lim="400000"/>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cxnSp>
        <p:nvCxnSpPr>
          <p:cNvPr id="262" name="Google Shape;262;p17"/>
          <p:cNvCxnSpPr/>
          <p:nvPr/>
        </p:nvCxnSpPr>
        <p:spPr>
          <a:xfrm rot="10800000" flipH="1">
            <a:off x="7574637" y="2623991"/>
            <a:ext cx="1" cy="208440"/>
          </a:xfrm>
          <a:prstGeom prst="straightConnector1">
            <a:avLst/>
          </a:prstGeom>
          <a:noFill/>
          <a:ln w="12700" cap="flat" cmpd="sng">
            <a:solidFill>
              <a:srgbClr val="000000"/>
            </a:solidFill>
            <a:prstDash val="solid"/>
            <a:round/>
            <a:headEnd type="none" w="sm" len="sm"/>
            <a:tailEnd type="triangle" w="med" len="med"/>
          </a:ln>
        </p:spPr>
      </p:cxnSp>
      <p:cxnSp>
        <p:nvCxnSpPr>
          <p:cNvPr id="263" name="Google Shape;263;p17"/>
          <p:cNvCxnSpPr/>
          <p:nvPr/>
        </p:nvCxnSpPr>
        <p:spPr>
          <a:xfrm>
            <a:off x="7574637" y="2837271"/>
            <a:ext cx="1" cy="208440"/>
          </a:xfrm>
          <a:prstGeom prst="straightConnector1">
            <a:avLst/>
          </a:prstGeom>
          <a:noFill/>
          <a:ln w="12700" cap="flat" cmpd="sng">
            <a:solidFill>
              <a:srgbClr val="000000"/>
            </a:solidFill>
            <a:prstDash val="solid"/>
            <a:round/>
            <a:headEnd type="none" w="sm" len="sm"/>
            <a:tailEnd type="triangle" w="med" len="med"/>
          </a:ln>
        </p:spPr>
      </p:cxnSp>
      <p:sp>
        <p:nvSpPr>
          <p:cNvPr id="264" name="Google Shape;264;p17"/>
          <p:cNvSpPr/>
          <p:nvPr/>
        </p:nvSpPr>
        <p:spPr>
          <a:xfrm>
            <a:off x="4258733" y="4431109"/>
            <a:ext cx="3724739" cy="478169"/>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(Tentative) Hypothesis</a:t>
            </a:r>
            <a:endParaRPr dirty="0"/>
          </a:p>
        </p:txBody>
      </p:sp>
      <p:grpSp>
        <p:nvGrpSpPr>
          <p:cNvPr id="265" name="Google Shape;265;p17"/>
          <p:cNvGrpSpPr/>
          <p:nvPr/>
        </p:nvGrpSpPr>
        <p:grpSpPr>
          <a:xfrm flipH="1">
            <a:off x="6546922" y="5030768"/>
            <a:ext cx="558378" cy="916710"/>
            <a:chOff x="-1" y="0"/>
            <a:chExt cx="558376" cy="916709"/>
          </a:xfrm>
        </p:grpSpPr>
        <p:sp>
          <p:nvSpPr>
            <p:cNvPr id="266" name="Google Shape;266;p17"/>
            <p:cNvSpPr/>
            <p:nvPr/>
          </p:nvSpPr>
          <p:spPr>
            <a:xfrm>
              <a:off x="-1" y="0"/>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67" name="Google Shape;267;p17"/>
            <p:cNvSpPr/>
            <p:nvPr/>
          </p:nvSpPr>
          <p:spPr>
            <a:xfrm>
              <a:off x="-1" y="0"/>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68" name="Google Shape;268;p17"/>
            <p:cNvSpPr/>
            <p:nvPr/>
          </p:nvSpPr>
          <p:spPr>
            <a:xfrm>
              <a:off x="106" y="0"/>
              <a:ext cx="558269" cy="916708"/>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grpSp>
        <p:nvGrpSpPr>
          <p:cNvPr id="269" name="Google Shape;269;p17"/>
          <p:cNvGrpSpPr/>
          <p:nvPr/>
        </p:nvGrpSpPr>
        <p:grpSpPr>
          <a:xfrm flipH="1">
            <a:off x="5104664" y="4978303"/>
            <a:ext cx="558377" cy="916711"/>
            <a:chOff x="-1" y="-1"/>
            <a:chExt cx="558376" cy="916710"/>
          </a:xfrm>
        </p:grpSpPr>
        <p:sp>
          <p:nvSpPr>
            <p:cNvPr id="270" name="Google Shape;270;p17"/>
            <p:cNvSpPr/>
            <p:nvPr/>
          </p:nvSpPr>
          <p:spPr>
            <a:xfrm rot="10800000">
              <a:off x="-1" y="-1"/>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71" name="Google Shape;271;p17"/>
            <p:cNvSpPr/>
            <p:nvPr/>
          </p:nvSpPr>
          <p:spPr>
            <a:xfrm rot="10800000">
              <a:off x="-1" y="487539"/>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72" name="Google Shape;272;p17"/>
            <p:cNvSpPr/>
            <p:nvPr/>
          </p:nvSpPr>
          <p:spPr>
            <a:xfrm rot="10800000">
              <a:off x="0" y="0"/>
              <a:ext cx="558269" cy="916709"/>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sp>
        <p:nvSpPr>
          <p:cNvPr id="273" name="Google Shape;273;p17"/>
          <p:cNvSpPr txBox="1"/>
          <p:nvPr/>
        </p:nvSpPr>
        <p:spPr>
          <a:xfrm>
            <a:off x="5410858" y="5103088"/>
            <a:ext cx="1420489" cy="1200288"/>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Palatino"/>
              <a:buNone/>
            </a:pPr>
            <a:r>
              <a:rPr lang="en-US" sz="1800" u="none" strike="noStrike" cap="none">
                <a:solidFill>
                  <a:srgbClr val="333333"/>
                </a:solidFill>
                <a:latin typeface="Helvetica" pitchFamily="2" charset="0"/>
                <a:ea typeface="Palatino"/>
                <a:cs typeface="Palatino"/>
                <a:sym typeface="Palatino"/>
              </a:rPr>
              <a:t>Falsification / </a:t>
            </a:r>
            <a:br>
              <a:rPr lang="en-US" sz="1800" u="none" strike="noStrike" cap="none">
                <a:solidFill>
                  <a:srgbClr val="333333"/>
                </a:solidFill>
                <a:latin typeface="Helvetica" pitchFamily="2" charset="0"/>
                <a:ea typeface="Palatino"/>
                <a:cs typeface="Palatino"/>
                <a:sym typeface="Palatino"/>
              </a:rPr>
            </a:br>
            <a:r>
              <a:rPr lang="en-US" sz="1800" u="none" strike="noStrike" cap="none">
                <a:solidFill>
                  <a:srgbClr val="333333"/>
                </a:solidFill>
                <a:latin typeface="Helvetica" pitchFamily="2" charset="0"/>
                <a:ea typeface="Palatino"/>
                <a:cs typeface="Palatino"/>
                <a:sym typeface="Palatino"/>
              </a:rPr>
              <a:t>Corroboration</a:t>
            </a:r>
            <a:endParaRPr dirty="0"/>
          </a:p>
        </p:txBody>
      </p:sp>
      <p:grpSp>
        <p:nvGrpSpPr>
          <p:cNvPr id="274" name="Google Shape;274;p17"/>
          <p:cNvGrpSpPr/>
          <p:nvPr/>
        </p:nvGrpSpPr>
        <p:grpSpPr>
          <a:xfrm flipH="1">
            <a:off x="6516660" y="3197724"/>
            <a:ext cx="558377" cy="916710"/>
            <a:chOff x="-1" y="0"/>
            <a:chExt cx="558376" cy="916709"/>
          </a:xfrm>
        </p:grpSpPr>
        <p:sp>
          <p:nvSpPr>
            <p:cNvPr id="275" name="Google Shape;275;p17"/>
            <p:cNvSpPr/>
            <p:nvPr/>
          </p:nvSpPr>
          <p:spPr>
            <a:xfrm>
              <a:off x="-1" y="0"/>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76" name="Google Shape;276;p17"/>
            <p:cNvSpPr/>
            <p:nvPr/>
          </p:nvSpPr>
          <p:spPr>
            <a:xfrm>
              <a:off x="-1" y="0"/>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77" name="Google Shape;277;p17"/>
            <p:cNvSpPr/>
            <p:nvPr/>
          </p:nvSpPr>
          <p:spPr>
            <a:xfrm>
              <a:off x="106" y="0"/>
              <a:ext cx="558269" cy="916708"/>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grpSp>
        <p:nvGrpSpPr>
          <p:cNvPr id="278" name="Google Shape;278;p17"/>
          <p:cNvGrpSpPr/>
          <p:nvPr/>
        </p:nvGrpSpPr>
        <p:grpSpPr>
          <a:xfrm flipH="1">
            <a:off x="5104664" y="3147375"/>
            <a:ext cx="558377" cy="916711"/>
            <a:chOff x="-1" y="-1"/>
            <a:chExt cx="558376" cy="916710"/>
          </a:xfrm>
        </p:grpSpPr>
        <p:sp>
          <p:nvSpPr>
            <p:cNvPr id="279" name="Google Shape;279;p17"/>
            <p:cNvSpPr/>
            <p:nvPr/>
          </p:nvSpPr>
          <p:spPr>
            <a:xfrm rot="10800000">
              <a:off x="-1" y="-1"/>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80" name="Google Shape;280;p17"/>
            <p:cNvSpPr/>
            <p:nvPr/>
          </p:nvSpPr>
          <p:spPr>
            <a:xfrm rot="10800000">
              <a:off x="-1" y="487539"/>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281" name="Google Shape;281;p17"/>
            <p:cNvSpPr/>
            <p:nvPr/>
          </p:nvSpPr>
          <p:spPr>
            <a:xfrm rot="10800000">
              <a:off x="0" y="0"/>
              <a:ext cx="558269" cy="916709"/>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sp>
        <p:nvSpPr>
          <p:cNvPr id="282" name="Google Shape;282;p17"/>
          <p:cNvSpPr txBox="1"/>
          <p:nvPr/>
        </p:nvSpPr>
        <p:spPr>
          <a:xfrm>
            <a:off x="3487912" y="3453255"/>
            <a:ext cx="1659581" cy="92328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Palatino"/>
              <a:buNone/>
            </a:pPr>
            <a:r>
              <a:rPr lang="en-US" sz="1800" u="none" strike="noStrike" cap="none">
                <a:solidFill>
                  <a:srgbClr val="333333"/>
                </a:solidFill>
                <a:latin typeface="Helvetica" pitchFamily="2" charset="0"/>
                <a:ea typeface="Palatino"/>
                <a:cs typeface="Palatino"/>
                <a:sym typeface="Palatino"/>
              </a:rPr>
              <a:t>Theory (Pattern)</a:t>
            </a:r>
            <a:br>
              <a:rPr lang="en-US" sz="1800" u="none" strike="noStrike" cap="none">
                <a:solidFill>
                  <a:srgbClr val="333333"/>
                </a:solidFill>
                <a:latin typeface="Helvetica" pitchFamily="2" charset="0"/>
                <a:ea typeface="Palatino"/>
                <a:cs typeface="Palatino"/>
                <a:sym typeface="Palatino"/>
              </a:rPr>
            </a:br>
            <a:r>
              <a:rPr lang="en-US" sz="1800" u="none" strike="noStrike" cap="none">
                <a:solidFill>
                  <a:srgbClr val="333333"/>
                </a:solidFill>
                <a:latin typeface="Helvetica" pitchFamily="2" charset="0"/>
                <a:ea typeface="Palatino"/>
                <a:cs typeface="Palatino"/>
                <a:sym typeface="Palatino"/>
              </a:rPr>
              <a:t>Building</a:t>
            </a:r>
            <a:endParaRPr dirty="0"/>
          </a:p>
        </p:txBody>
      </p:sp>
      <p:sp>
        <p:nvSpPr>
          <p:cNvPr id="283" name="Google Shape;283;p17"/>
          <p:cNvSpPr/>
          <p:nvPr/>
        </p:nvSpPr>
        <p:spPr>
          <a:xfrm>
            <a:off x="2562647" y="2365091"/>
            <a:ext cx="1690531" cy="4040993"/>
          </a:xfrm>
          <a:custGeom>
            <a:avLst/>
            <a:gdLst/>
            <a:ahLst/>
            <a:cxnLst/>
            <a:rect l="l" t="t" r="r" b="b"/>
            <a:pathLst>
              <a:path w="21478" h="21306" extrusionOk="0">
                <a:moveTo>
                  <a:pt x="21478" y="4"/>
                </a:moveTo>
                <a:cubicBezTo>
                  <a:pt x="9796" y="-157"/>
                  <a:pt x="122" y="4584"/>
                  <a:pt x="1" y="10530"/>
                </a:cubicBezTo>
                <a:cubicBezTo>
                  <a:pt x="-122" y="16560"/>
                  <a:pt x="9598" y="21443"/>
                  <a:pt x="21447" y="21303"/>
                </a:cubicBezTo>
              </a:path>
            </a:pathLst>
          </a:custGeom>
          <a:noFill/>
          <a:ln w="25400" cap="flat" cmpd="sng">
            <a:solidFill>
              <a:srgbClr val="000000"/>
            </a:solidFill>
            <a:prstDash val="solid"/>
            <a:miter lim="400000"/>
            <a:headEnd type="none" w="sm" len="sm"/>
            <a:tailEnd type="none" w="sm" len="sm"/>
          </a:ln>
        </p:spPr>
        <p:txBody>
          <a:bodyPr spcFirstLastPara="1" wrap="square" lIns="0" tIns="0" rIns="0" bIns="0" anchor="t"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284" name="Google Shape;284;p17"/>
          <p:cNvSpPr/>
          <p:nvPr/>
        </p:nvSpPr>
        <p:spPr>
          <a:xfrm rot="10798995">
            <a:off x="7986622" y="2369729"/>
            <a:ext cx="1560213" cy="4038358"/>
          </a:xfrm>
          <a:custGeom>
            <a:avLst/>
            <a:gdLst/>
            <a:ahLst/>
            <a:cxnLst/>
            <a:rect l="l" t="t" r="r" b="b"/>
            <a:pathLst>
              <a:path w="21478" h="21306" extrusionOk="0">
                <a:moveTo>
                  <a:pt x="21478" y="4"/>
                </a:moveTo>
                <a:cubicBezTo>
                  <a:pt x="9796" y="-157"/>
                  <a:pt x="122" y="4584"/>
                  <a:pt x="1" y="10530"/>
                </a:cubicBezTo>
                <a:cubicBezTo>
                  <a:pt x="-122" y="16560"/>
                  <a:pt x="9598" y="21443"/>
                  <a:pt x="21447" y="21303"/>
                </a:cubicBezTo>
              </a:path>
            </a:pathLst>
          </a:custGeom>
          <a:noFill/>
          <a:ln w="25400" cap="flat" cmpd="sng">
            <a:solidFill>
              <a:srgbClr val="000000"/>
            </a:solidFill>
            <a:prstDash val="solid"/>
            <a:miter lim="400000"/>
            <a:headEnd type="none" w="sm" len="sm"/>
            <a:tailEnd type="none" w="sm" len="sm"/>
          </a:ln>
        </p:spPr>
        <p:txBody>
          <a:bodyPr spcFirstLastPara="1" wrap="square" lIns="0" tIns="0" rIns="0" bIns="0" anchor="t"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285" name="Google Shape;285;p17"/>
          <p:cNvSpPr txBox="1"/>
          <p:nvPr/>
        </p:nvSpPr>
        <p:spPr>
          <a:xfrm>
            <a:off x="1148531" y="4120964"/>
            <a:ext cx="1431579"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sng" strike="noStrike" cap="none">
                <a:solidFill>
                  <a:srgbClr val="000000"/>
                </a:solidFill>
                <a:latin typeface="Helvetica" pitchFamily="2" charset="0"/>
                <a:ea typeface="Palatino"/>
                <a:cs typeface="Palatino"/>
                <a:sym typeface="Palatino"/>
              </a:rPr>
              <a:t>Induction</a:t>
            </a:r>
            <a:endParaRPr dirty="0"/>
          </a:p>
        </p:txBody>
      </p:sp>
      <p:sp>
        <p:nvSpPr>
          <p:cNvPr id="286" name="Google Shape;286;p17"/>
          <p:cNvSpPr txBox="1"/>
          <p:nvPr/>
        </p:nvSpPr>
        <p:spPr>
          <a:xfrm>
            <a:off x="9620501" y="4264798"/>
            <a:ext cx="1533378"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sng" strike="noStrike" cap="none">
                <a:solidFill>
                  <a:srgbClr val="000000"/>
                </a:solidFill>
                <a:latin typeface="Helvetica" pitchFamily="2" charset="0"/>
                <a:ea typeface="Palatino"/>
                <a:cs typeface="Palatino"/>
                <a:sym typeface="Palatino"/>
              </a:rPr>
              <a:t>Deduction</a:t>
            </a:r>
            <a:endParaRPr dirty="0"/>
          </a:p>
        </p:txBody>
      </p:sp>
      <p:sp>
        <p:nvSpPr>
          <p:cNvPr id="287" name="Google Shape;287;p17"/>
          <p:cNvSpPr/>
          <p:nvPr/>
        </p:nvSpPr>
        <p:spPr>
          <a:xfrm>
            <a:off x="4258733" y="7445988"/>
            <a:ext cx="3724739" cy="586741"/>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t" anchorCtr="0">
            <a:noAutofit/>
          </a:bodyPr>
          <a:lstStyle/>
          <a:p>
            <a:pPr marL="57798" marR="57798" lvl="0" indent="0" algn="r" rtl="0">
              <a:lnSpc>
                <a:spcPct val="100000"/>
              </a:lnSpc>
              <a:spcBef>
                <a:spcPts val="0"/>
              </a:spcBef>
              <a:spcAft>
                <a:spcPts val="0"/>
              </a:spcAft>
              <a:buClr>
                <a:srgbClr val="000000"/>
              </a:buClr>
              <a:buSzPts val="1800"/>
              <a:buFont typeface="Palatino"/>
              <a:buNone/>
            </a:pPr>
            <a:r>
              <a:rPr lang="en-US" sz="1800" u="none" strike="noStrike" cap="none">
                <a:solidFill>
                  <a:srgbClr val="000000"/>
                </a:solidFill>
                <a:latin typeface="Helvetica" pitchFamily="2" charset="0"/>
                <a:ea typeface="Palatino"/>
                <a:cs typeface="Palatino"/>
                <a:sym typeface="Palatino"/>
              </a:rPr>
              <a:t>Units of Analysis</a:t>
            </a:r>
            <a:endParaRPr dirty="0"/>
          </a:p>
        </p:txBody>
      </p:sp>
      <p:sp>
        <p:nvSpPr>
          <p:cNvPr id="288" name="Google Shape;288;p17"/>
          <p:cNvSpPr txBox="1"/>
          <p:nvPr/>
        </p:nvSpPr>
        <p:spPr>
          <a:xfrm>
            <a:off x="8004215" y="7707681"/>
            <a:ext cx="3108537" cy="37959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1800"/>
              <a:buFont typeface="Palatino"/>
              <a:buNone/>
            </a:pPr>
            <a:r>
              <a:rPr lang="en-US" sz="1800" u="none" strike="noStrike" cap="none">
                <a:solidFill>
                  <a:srgbClr val="000000"/>
                </a:solidFill>
                <a:latin typeface="Helvetica" pitchFamily="2" charset="0"/>
                <a:ea typeface="Palatino"/>
                <a:cs typeface="Palatino"/>
                <a:sym typeface="Palatino"/>
              </a:rPr>
              <a:t>Sampling Frame (Population)</a:t>
            </a:r>
            <a:endParaRPr dirty="0"/>
          </a:p>
        </p:txBody>
      </p:sp>
      <p:cxnSp>
        <p:nvCxnSpPr>
          <p:cNvPr id="289" name="Google Shape;289;p17"/>
          <p:cNvCxnSpPr/>
          <p:nvPr/>
        </p:nvCxnSpPr>
        <p:spPr>
          <a:xfrm rot="10800000" flipH="1">
            <a:off x="5835436" y="6877921"/>
            <a:ext cx="1" cy="457201"/>
          </a:xfrm>
          <a:prstGeom prst="straightConnector1">
            <a:avLst/>
          </a:prstGeom>
          <a:noFill/>
          <a:ln w="12700" cap="flat" cmpd="sng">
            <a:solidFill>
              <a:srgbClr val="000000"/>
            </a:solidFill>
            <a:prstDash val="solid"/>
            <a:round/>
            <a:headEnd type="none" w="sm" len="sm"/>
            <a:tailEnd type="triangle" w="med" len="med"/>
          </a:ln>
        </p:spPr>
      </p:cxnSp>
      <p:cxnSp>
        <p:nvCxnSpPr>
          <p:cNvPr id="290" name="Google Shape;290;p17"/>
          <p:cNvCxnSpPr/>
          <p:nvPr/>
        </p:nvCxnSpPr>
        <p:spPr>
          <a:xfrm>
            <a:off x="6248102" y="6915239"/>
            <a:ext cx="1" cy="409032"/>
          </a:xfrm>
          <a:prstGeom prst="straightConnector1">
            <a:avLst/>
          </a:prstGeom>
          <a:noFill/>
          <a:ln w="12700" cap="flat" cmpd="sng">
            <a:solidFill>
              <a:srgbClr val="000000"/>
            </a:solidFill>
            <a:prstDash val="solid"/>
            <a:round/>
            <a:headEnd type="none" w="sm" len="sm"/>
            <a:tailEnd type="triangle" w="med" len="med"/>
          </a:ln>
        </p:spPr>
      </p:cxnSp>
      <p:cxnSp>
        <p:nvCxnSpPr>
          <p:cNvPr id="291" name="Google Shape;291;p17"/>
          <p:cNvCxnSpPr/>
          <p:nvPr/>
        </p:nvCxnSpPr>
        <p:spPr>
          <a:xfrm rot="10800000" flipH="1">
            <a:off x="6044902" y="8154444"/>
            <a:ext cx="1" cy="457201"/>
          </a:xfrm>
          <a:prstGeom prst="straightConnector1">
            <a:avLst/>
          </a:prstGeom>
          <a:noFill/>
          <a:ln w="12700" cap="flat" cmpd="sng">
            <a:solidFill>
              <a:srgbClr val="000000"/>
            </a:solidFill>
            <a:prstDash val="solid"/>
            <a:round/>
            <a:headEnd type="none" w="sm" len="sm"/>
            <a:tailEnd type="triangle" w="med" len="med"/>
          </a:ln>
        </p:spPr>
      </p:cxnSp>
      <p:sp>
        <p:nvSpPr>
          <p:cNvPr id="292" name="Google Shape;292;p17"/>
          <p:cNvSpPr txBox="1"/>
          <p:nvPr/>
        </p:nvSpPr>
        <p:spPr>
          <a:xfrm>
            <a:off x="6082281" y="8241729"/>
            <a:ext cx="1081052" cy="37959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1800"/>
              <a:buFont typeface="Palatino"/>
              <a:buNone/>
            </a:pPr>
            <a:r>
              <a:rPr lang="en-US" sz="1800" u="sng" strike="noStrike" cap="none">
                <a:solidFill>
                  <a:srgbClr val="000000"/>
                </a:solidFill>
                <a:latin typeface="Helvetica" pitchFamily="2" charset="0"/>
                <a:ea typeface="Palatino"/>
                <a:cs typeface="Palatino"/>
                <a:sym typeface="Palatino"/>
              </a:rPr>
              <a:t>Sampling</a:t>
            </a:r>
            <a:endParaRPr dirty="0"/>
          </a:p>
        </p:txBody>
      </p:sp>
      <p:sp>
        <p:nvSpPr>
          <p:cNvPr id="293" name="Google Shape;293;p17"/>
          <p:cNvSpPr txBox="1"/>
          <p:nvPr/>
        </p:nvSpPr>
        <p:spPr>
          <a:xfrm>
            <a:off x="8073640" y="2670684"/>
            <a:ext cx="1557190"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sng" strike="noStrike" cap="none">
                <a:solidFill>
                  <a:srgbClr val="000000"/>
                </a:solidFill>
                <a:latin typeface="Helvetica" pitchFamily="2" charset="0"/>
                <a:ea typeface="Palatino"/>
                <a:cs typeface="Palatino"/>
                <a:sym typeface="Palatino"/>
              </a:rPr>
              <a:t>Abduction</a:t>
            </a:r>
            <a:endParaRPr dirty="0"/>
          </a:p>
        </p:txBody>
      </p:sp>
      <p:pic>
        <p:nvPicPr>
          <p:cNvPr id="294" name="Google Shape;294;p17" descr="document-vector-icons-set-gray-isolated-grey-background-eps-file-available-33947825.jpg"/>
          <p:cNvPicPr preferRelativeResize="0"/>
          <p:nvPr/>
        </p:nvPicPr>
        <p:blipFill rotWithShape="1">
          <a:blip r:embed="rId3">
            <a:alphaModFix/>
          </a:blip>
          <a:srcRect l="4806" t="3622" r="6944" b="4140"/>
          <a:stretch/>
        </p:blipFill>
        <p:spPr>
          <a:xfrm>
            <a:off x="4880159" y="7498058"/>
            <a:ext cx="360845" cy="457201"/>
          </a:xfrm>
          <a:custGeom>
            <a:avLst/>
            <a:gdLst/>
            <a:ahLst/>
            <a:cxnLst/>
            <a:rect l="l" t="t" r="r" b="b"/>
            <a:pathLst>
              <a:path w="21584" h="21600" extrusionOk="0">
                <a:moveTo>
                  <a:pt x="7625" y="0"/>
                </a:moveTo>
                <a:cubicBezTo>
                  <a:pt x="7541" y="25"/>
                  <a:pt x="7483" y="56"/>
                  <a:pt x="7459" y="94"/>
                </a:cubicBezTo>
                <a:cubicBezTo>
                  <a:pt x="7437" y="130"/>
                  <a:pt x="7429" y="291"/>
                  <a:pt x="7412" y="412"/>
                </a:cubicBezTo>
                <a:cubicBezTo>
                  <a:pt x="7402" y="594"/>
                  <a:pt x="7409" y="827"/>
                  <a:pt x="7412" y="975"/>
                </a:cubicBezTo>
                <a:cubicBezTo>
                  <a:pt x="7415" y="1142"/>
                  <a:pt x="7403" y="1585"/>
                  <a:pt x="7412" y="1969"/>
                </a:cubicBezTo>
                <a:lnTo>
                  <a:pt x="7435" y="2662"/>
                </a:lnTo>
                <a:lnTo>
                  <a:pt x="8124" y="2662"/>
                </a:lnTo>
                <a:lnTo>
                  <a:pt x="8812" y="2662"/>
                </a:lnTo>
                <a:lnTo>
                  <a:pt x="8860" y="1912"/>
                </a:lnTo>
                <a:lnTo>
                  <a:pt x="8907" y="1181"/>
                </a:lnTo>
                <a:lnTo>
                  <a:pt x="8907" y="1162"/>
                </a:lnTo>
                <a:lnTo>
                  <a:pt x="14344" y="1125"/>
                </a:lnTo>
                <a:cubicBezTo>
                  <a:pt x="18287" y="1100"/>
                  <a:pt x="19838" y="1117"/>
                  <a:pt x="19993" y="1219"/>
                </a:cubicBezTo>
                <a:cubicBezTo>
                  <a:pt x="20171" y="1335"/>
                  <a:pt x="20207" y="2397"/>
                  <a:pt x="20207" y="7406"/>
                </a:cubicBezTo>
                <a:cubicBezTo>
                  <a:pt x="20207" y="10861"/>
                  <a:pt x="20205" y="12412"/>
                  <a:pt x="20088" y="13125"/>
                </a:cubicBezTo>
                <a:lnTo>
                  <a:pt x="20088" y="13538"/>
                </a:lnTo>
                <a:lnTo>
                  <a:pt x="19970" y="13538"/>
                </a:lnTo>
                <a:cubicBezTo>
                  <a:pt x="19851" y="13727"/>
                  <a:pt x="19665" y="13723"/>
                  <a:pt x="19400" y="13706"/>
                </a:cubicBezTo>
                <a:cubicBezTo>
                  <a:pt x="18962" y="13678"/>
                  <a:pt x="18833" y="13694"/>
                  <a:pt x="18783" y="13912"/>
                </a:cubicBezTo>
                <a:lnTo>
                  <a:pt x="18759" y="14269"/>
                </a:lnTo>
                <a:lnTo>
                  <a:pt x="18735" y="14438"/>
                </a:lnTo>
                <a:lnTo>
                  <a:pt x="18735" y="14888"/>
                </a:lnTo>
                <a:lnTo>
                  <a:pt x="19447" y="14906"/>
                </a:lnTo>
                <a:lnTo>
                  <a:pt x="20160" y="14906"/>
                </a:lnTo>
                <a:lnTo>
                  <a:pt x="21299" y="14888"/>
                </a:lnTo>
                <a:cubicBezTo>
                  <a:pt x="21506" y="14866"/>
                  <a:pt x="21583" y="14832"/>
                  <a:pt x="21584" y="14775"/>
                </a:cubicBezTo>
                <a:lnTo>
                  <a:pt x="21584" y="7444"/>
                </a:lnTo>
                <a:lnTo>
                  <a:pt x="21584" y="56"/>
                </a:lnTo>
                <a:lnTo>
                  <a:pt x="21323" y="0"/>
                </a:lnTo>
                <a:lnTo>
                  <a:pt x="14510" y="0"/>
                </a:lnTo>
                <a:lnTo>
                  <a:pt x="7625" y="0"/>
                </a:lnTo>
                <a:close/>
                <a:moveTo>
                  <a:pt x="14439" y="3281"/>
                </a:moveTo>
                <a:lnTo>
                  <a:pt x="10830" y="3300"/>
                </a:lnTo>
                <a:lnTo>
                  <a:pt x="3946" y="3300"/>
                </a:lnTo>
                <a:cubicBezTo>
                  <a:pt x="3862" y="3325"/>
                  <a:pt x="3803" y="3369"/>
                  <a:pt x="3756" y="3412"/>
                </a:cubicBezTo>
                <a:lnTo>
                  <a:pt x="3756" y="4688"/>
                </a:lnTo>
                <a:lnTo>
                  <a:pt x="3756" y="5869"/>
                </a:lnTo>
                <a:cubicBezTo>
                  <a:pt x="3765" y="5901"/>
                  <a:pt x="3770" y="5993"/>
                  <a:pt x="3780" y="6000"/>
                </a:cubicBezTo>
                <a:cubicBezTo>
                  <a:pt x="3796" y="6011"/>
                  <a:pt x="3997" y="6034"/>
                  <a:pt x="4136" y="6056"/>
                </a:cubicBezTo>
                <a:lnTo>
                  <a:pt x="4444" y="6038"/>
                </a:lnTo>
                <a:lnTo>
                  <a:pt x="5062" y="6019"/>
                </a:lnTo>
                <a:cubicBezTo>
                  <a:pt x="5099" y="5975"/>
                  <a:pt x="5113" y="5889"/>
                  <a:pt x="5133" y="5812"/>
                </a:cubicBezTo>
                <a:lnTo>
                  <a:pt x="5133" y="5381"/>
                </a:lnTo>
                <a:cubicBezTo>
                  <a:pt x="5133" y="4897"/>
                  <a:pt x="5206" y="4721"/>
                  <a:pt x="5418" y="4631"/>
                </a:cubicBezTo>
                <a:cubicBezTo>
                  <a:pt x="5582" y="4562"/>
                  <a:pt x="7865" y="4525"/>
                  <a:pt x="11068" y="4538"/>
                </a:cubicBezTo>
                <a:lnTo>
                  <a:pt x="16433" y="4556"/>
                </a:lnTo>
                <a:lnTo>
                  <a:pt x="16433" y="4612"/>
                </a:lnTo>
                <a:lnTo>
                  <a:pt x="16433" y="10800"/>
                </a:lnTo>
                <a:lnTo>
                  <a:pt x="16433" y="10838"/>
                </a:lnTo>
                <a:lnTo>
                  <a:pt x="16433" y="17044"/>
                </a:lnTo>
                <a:lnTo>
                  <a:pt x="15697" y="17081"/>
                </a:lnTo>
                <a:lnTo>
                  <a:pt x="15056" y="17119"/>
                </a:lnTo>
                <a:cubicBezTo>
                  <a:pt x="15025" y="17142"/>
                  <a:pt x="15005" y="17180"/>
                  <a:pt x="14985" y="17212"/>
                </a:cubicBezTo>
                <a:lnTo>
                  <a:pt x="14985" y="17662"/>
                </a:lnTo>
                <a:lnTo>
                  <a:pt x="14985" y="18075"/>
                </a:lnTo>
                <a:cubicBezTo>
                  <a:pt x="15028" y="18141"/>
                  <a:pt x="15083" y="18181"/>
                  <a:pt x="15174" y="18206"/>
                </a:cubicBezTo>
                <a:lnTo>
                  <a:pt x="16433" y="18206"/>
                </a:lnTo>
                <a:lnTo>
                  <a:pt x="17643" y="18206"/>
                </a:lnTo>
                <a:cubicBezTo>
                  <a:pt x="17738" y="18190"/>
                  <a:pt x="17859" y="18171"/>
                  <a:pt x="17881" y="18150"/>
                </a:cubicBezTo>
                <a:cubicBezTo>
                  <a:pt x="17885" y="18146"/>
                  <a:pt x="17901" y="18056"/>
                  <a:pt x="17904" y="18038"/>
                </a:cubicBezTo>
                <a:lnTo>
                  <a:pt x="17904" y="10744"/>
                </a:lnTo>
                <a:lnTo>
                  <a:pt x="17904" y="3338"/>
                </a:lnTo>
                <a:lnTo>
                  <a:pt x="17596" y="3319"/>
                </a:lnTo>
                <a:cubicBezTo>
                  <a:pt x="17394" y="3308"/>
                  <a:pt x="15958" y="3286"/>
                  <a:pt x="14439" y="3281"/>
                </a:cubicBezTo>
                <a:close/>
                <a:moveTo>
                  <a:pt x="6818" y="3544"/>
                </a:moveTo>
                <a:cubicBezTo>
                  <a:pt x="6981" y="3549"/>
                  <a:pt x="7141" y="3660"/>
                  <a:pt x="7056" y="3769"/>
                </a:cubicBezTo>
                <a:cubicBezTo>
                  <a:pt x="7007" y="3831"/>
                  <a:pt x="6893" y="3881"/>
                  <a:pt x="6818" y="3881"/>
                </a:cubicBezTo>
                <a:cubicBezTo>
                  <a:pt x="6603" y="3881"/>
                  <a:pt x="6504" y="3665"/>
                  <a:pt x="6676" y="3581"/>
                </a:cubicBezTo>
                <a:cubicBezTo>
                  <a:pt x="6727" y="3556"/>
                  <a:pt x="6764" y="3542"/>
                  <a:pt x="6818" y="3544"/>
                </a:cubicBezTo>
                <a:close/>
                <a:moveTo>
                  <a:pt x="7103" y="6675"/>
                </a:moveTo>
                <a:cubicBezTo>
                  <a:pt x="3605" y="6687"/>
                  <a:pt x="121" y="6720"/>
                  <a:pt x="100" y="6769"/>
                </a:cubicBezTo>
                <a:cubicBezTo>
                  <a:pt x="76" y="6825"/>
                  <a:pt x="48" y="10132"/>
                  <a:pt x="29" y="14006"/>
                </a:cubicBezTo>
                <a:cubicBezTo>
                  <a:pt x="28" y="14134"/>
                  <a:pt x="6" y="14102"/>
                  <a:pt x="5" y="14231"/>
                </a:cubicBezTo>
                <a:cubicBezTo>
                  <a:pt x="3" y="14648"/>
                  <a:pt x="7" y="14704"/>
                  <a:pt x="5" y="15131"/>
                </a:cubicBezTo>
                <a:cubicBezTo>
                  <a:pt x="-16" y="19226"/>
                  <a:pt x="30" y="21442"/>
                  <a:pt x="124" y="21600"/>
                </a:cubicBezTo>
                <a:lnTo>
                  <a:pt x="14106" y="21600"/>
                </a:lnTo>
                <a:cubicBezTo>
                  <a:pt x="14150" y="21547"/>
                  <a:pt x="14178" y="21241"/>
                  <a:pt x="14201" y="20756"/>
                </a:cubicBezTo>
                <a:lnTo>
                  <a:pt x="14201" y="20475"/>
                </a:lnTo>
                <a:cubicBezTo>
                  <a:pt x="14215" y="14297"/>
                  <a:pt x="14203" y="10297"/>
                  <a:pt x="14177" y="8438"/>
                </a:cubicBezTo>
                <a:cubicBezTo>
                  <a:pt x="14162" y="7608"/>
                  <a:pt x="14145" y="6772"/>
                  <a:pt x="14130" y="6731"/>
                </a:cubicBezTo>
                <a:cubicBezTo>
                  <a:pt x="14025" y="6684"/>
                  <a:pt x="10579" y="6663"/>
                  <a:pt x="7103" y="6675"/>
                </a:cubicBezTo>
                <a:close/>
              </a:path>
            </a:pathLst>
          </a:custGeom>
          <a:noFill/>
          <a:ln>
            <a:noFill/>
          </a:ln>
        </p:spPr>
      </p:pic>
      <p:pic>
        <p:nvPicPr>
          <p:cNvPr id="295" name="Google Shape;295;p17" descr="human-pictogram-icons-vector-illustration-51730215.jpg"/>
          <p:cNvPicPr preferRelativeResize="0"/>
          <p:nvPr/>
        </p:nvPicPr>
        <p:blipFill rotWithShape="1">
          <a:blip r:embed="rId4">
            <a:alphaModFix/>
          </a:blip>
          <a:srcRect l="6617" t="3238" r="7665" b="4992"/>
          <a:stretch/>
        </p:blipFill>
        <p:spPr>
          <a:xfrm>
            <a:off x="5497559" y="7487898"/>
            <a:ext cx="224880"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296" name="Google Shape;296;p17" descr="human-pictogram-icons-vector-illustration-51730215.jpg"/>
          <p:cNvPicPr preferRelativeResize="0"/>
          <p:nvPr/>
        </p:nvPicPr>
        <p:blipFill rotWithShape="1">
          <a:blip r:embed="rId5">
            <a:alphaModFix/>
          </a:blip>
          <a:srcRect l="6617" t="3238" r="7665" b="4992"/>
          <a:stretch/>
        </p:blipFill>
        <p:spPr>
          <a:xfrm>
            <a:off x="5779413" y="7490042"/>
            <a:ext cx="224879"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sp>
        <p:nvSpPr>
          <p:cNvPr id="297" name="Google Shape;297;p17"/>
          <p:cNvSpPr txBox="1"/>
          <p:nvPr/>
        </p:nvSpPr>
        <p:spPr>
          <a:xfrm>
            <a:off x="-121696" y="4619600"/>
            <a:ext cx="2743399" cy="863601"/>
          </a:xfrm>
          <a:prstGeom prst="rect">
            <a:avLst/>
          </a:prstGeom>
          <a:noFill/>
          <a:ln>
            <a:noFill/>
          </a:ln>
        </p:spPr>
        <p:txBody>
          <a:bodyPr spcFirstLastPara="1" wrap="square" lIns="50800" tIns="50800" rIns="50800" bIns="50800" anchor="ctr" anchorCtr="0">
            <a:spAutoFit/>
          </a:bodyPr>
          <a:lstStyle/>
          <a:p>
            <a:pPr marL="0" marR="57798" lvl="0" indent="0" algn="r" rtl="0">
              <a:lnSpc>
                <a:spcPct val="100000"/>
              </a:lnSpc>
              <a:spcBef>
                <a:spcPts val="0"/>
              </a:spcBef>
              <a:spcAft>
                <a:spcPts val="0"/>
              </a:spcAft>
              <a:buClr>
                <a:srgbClr val="000000"/>
              </a:buClr>
              <a:buSzPts val="1600"/>
              <a:buFont typeface="Palatino"/>
              <a:buNone/>
            </a:pPr>
            <a:r>
              <a:rPr lang="en-US" sz="1600" u="none" strike="noStrike" cap="none">
                <a:solidFill>
                  <a:srgbClr val="000000"/>
                </a:solidFill>
                <a:latin typeface="Helvetica" pitchFamily="2" charset="0"/>
                <a:ea typeface="Palatino"/>
                <a:cs typeface="Palatino"/>
                <a:sym typeface="Palatino"/>
              </a:rPr>
              <a:t>Inference of a general rule </a:t>
            </a:r>
            <a:br>
              <a:rPr lang="en-US" sz="1600" u="none" strike="noStrike" cap="none">
                <a:solidFill>
                  <a:srgbClr val="000000"/>
                </a:solidFill>
                <a:latin typeface="Helvetica" pitchFamily="2" charset="0"/>
                <a:ea typeface="Palatino"/>
                <a:cs typeface="Palatino"/>
                <a:sym typeface="Palatino"/>
              </a:rPr>
            </a:br>
            <a:r>
              <a:rPr lang="en-US" sz="1600" u="none" strike="noStrike" cap="none">
                <a:solidFill>
                  <a:srgbClr val="000000"/>
                </a:solidFill>
                <a:latin typeface="Helvetica" pitchFamily="2" charset="0"/>
                <a:ea typeface="Palatino"/>
                <a:cs typeface="Palatino"/>
                <a:sym typeface="Palatino"/>
              </a:rPr>
              <a:t>from a particular case/result </a:t>
            </a:r>
            <a:br>
              <a:rPr lang="en-US" sz="1600" u="none" strike="noStrike" cap="none">
                <a:solidFill>
                  <a:srgbClr val="000000"/>
                </a:solidFill>
                <a:latin typeface="Helvetica" pitchFamily="2" charset="0"/>
                <a:ea typeface="Palatino"/>
                <a:cs typeface="Palatino"/>
                <a:sym typeface="Palatino"/>
              </a:rPr>
            </a:br>
            <a:r>
              <a:rPr lang="en-US" sz="1600" u="none" strike="noStrike" cap="none">
                <a:solidFill>
                  <a:srgbClr val="000000"/>
                </a:solidFill>
                <a:latin typeface="Helvetica" pitchFamily="2" charset="0"/>
                <a:ea typeface="Palatino"/>
                <a:cs typeface="Palatino"/>
                <a:sym typeface="Palatino"/>
              </a:rPr>
              <a:t>(observation)</a:t>
            </a:r>
            <a:endParaRPr dirty="0"/>
          </a:p>
        </p:txBody>
      </p:sp>
      <p:sp>
        <p:nvSpPr>
          <p:cNvPr id="298" name="Google Shape;298;p17"/>
          <p:cNvSpPr txBox="1"/>
          <p:nvPr/>
        </p:nvSpPr>
        <p:spPr>
          <a:xfrm>
            <a:off x="9620501" y="4619600"/>
            <a:ext cx="2740126" cy="863601"/>
          </a:xfrm>
          <a:prstGeom prst="rect">
            <a:avLst/>
          </a:prstGeom>
          <a:noFill/>
          <a:ln>
            <a:noFill/>
          </a:ln>
        </p:spPr>
        <p:txBody>
          <a:bodyPr spcFirstLastPara="1" wrap="square" lIns="50800" tIns="50800" rIns="50800" bIns="50800" anchor="ctr" anchorCtr="0">
            <a:spAutoFit/>
          </a:bodyPr>
          <a:lstStyle/>
          <a:p>
            <a:pPr marL="0" marR="57798" lvl="0" indent="0" algn="l" rtl="0">
              <a:lnSpc>
                <a:spcPct val="100000"/>
              </a:lnSpc>
              <a:spcBef>
                <a:spcPts val="0"/>
              </a:spcBef>
              <a:spcAft>
                <a:spcPts val="0"/>
              </a:spcAft>
              <a:buClr>
                <a:srgbClr val="000000"/>
              </a:buClr>
              <a:buSzPts val="1600"/>
              <a:buFont typeface="Palatino"/>
              <a:buNone/>
            </a:pPr>
            <a:r>
              <a:rPr lang="en-US" sz="1600" u="none" strike="noStrike" cap="none">
                <a:solidFill>
                  <a:srgbClr val="000000"/>
                </a:solidFill>
                <a:latin typeface="Helvetica" pitchFamily="2" charset="0"/>
                <a:ea typeface="Palatino"/>
                <a:cs typeface="Palatino"/>
                <a:sym typeface="Palatino"/>
              </a:rPr>
              <a:t>Application of a general rule </a:t>
            </a:r>
            <a:br>
              <a:rPr lang="en-US" sz="1600" u="none" strike="noStrike" cap="none">
                <a:solidFill>
                  <a:srgbClr val="000000"/>
                </a:solidFill>
                <a:latin typeface="Helvetica" pitchFamily="2" charset="0"/>
                <a:ea typeface="Palatino"/>
                <a:cs typeface="Palatino"/>
                <a:sym typeface="Palatino"/>
              </a:rPr>
            </a:br>
            <a:r>
              <a:rPr lang="en-US" sz="1600" u="none" strike="noStrike" cap="none">
                <a:solidFill>
                  <a:srgbClr val="000000"/>
                </a:solidFill>
                <a:latin typeface="Helvetica" pitchFamily="2" charset="0"/>
                <a:ea typeface="Palatino"/>
                <a:cs typeface="Palatino"/>
                <a:sym typeface="Palatino"/>
              </a:rPr>
              <a:t>to a particular case, </a:t>
            </a:r>
            <a:br>
              <a:rPr lang="en-US" sz="1600" u="none" strike="noStrike" cap="none">
                <a:solidFill>
                  <a:srgbClr val="000000"/>
                </a:solidFill>
                <a:latin typeface="Helvetica" pitchFamily="2" charset="0"/>
                <a:ea typeface="Palatino"/>
                <a:cs typeface="Palatino"/>
                <a:sym typeface="Palatino"/>
              </a:rPr>
            </a:br>
            <a:r>
              <a:rPr lang="en-US" sz="1600" u="none" strike="noStrike" cap="none">
                <a:solidFill>
                  <a:srgbClr val="000000"/>
                </a:solidFill>
                <a:latin typeface="Helvetica" pitchFamily="2" charset="0"/>
                <a:ea typeface="Palatino"/>
                <a:cs typeface="Palatino"/>
                <a:sym typeface="Palatino"/>
              </a:rPr>
              <a:t>inferring a specific result</a:t>
            </a:r>
            <a:endParaRPr dirty="0"/>
          </a:p>
        </p:txBody>
      </p:sp>
      <p:sp>
        <p:nvSpPr>
          <p:cNvPr id="299" name="Google Shape;299;p17"/>
          <p:cNvSpPr txBox="1"/>
          <p:nvPr/>
        </p:nvSpPr>
        <p:spPr>
          <a:xfrm>
            <a:off x="7033617" y="3391871"/>
            <a:ext cx="1132841" cy="92328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Palatino"/>
              <a:buNone/>
            </a:pPr>
            <a:r>
              <a:rPr lang="en-US" sz="1800" u="none" strike="noStrike" cap="none">
                <a:solidFill>
                  <a:srgbClr val="333333"/>
                </a:solidFill>
                <a:latin typeface="Helvetica" pitchFamily="2" charset="0"/>
                <a:ea typeface="Palatino"/>
                <a:cs typeface="Palatino"/>
                <a:sym typeface="Palatino"/>
              </a:rPr>
              <a:t>Hypothesis</a:t>
            </a:r>
            <a:br>
              <a:rPr lang="en-US" sz="1800" u="none" strike="noStrike" cap="none">
                <a:solidFill>
                  <a:srgbClr val="333333"/>
                </a:solidFill>
                <a:latin typeface="Helvetica" pitchFamily="2" charset="0"/>
                <a:ea typeface="Palatino"/>
                <a:cs typeface="Palatino"/>
                <a:sym typeface="Palatino"/>
              </a:rPr>
            </a:br>
            <a:r>
              <a:rPr lang="en-US" sz="1800" u="none" strike="noStrike" cap="none">
                <a:solidFill>
                  <a:srgbClr val="333333"/>
                </a:solidFill>
                <a:latin typeface="Helvetica" pitchFamily="2" charset="0"/>
                <a:ea typeface="Palatino"/>
                <a:cs typeface="Palatino"/>
                <a:sym typeface="Palatino"/>
              </a:rPr>
              <a:t>Building</a:t>
            </a:r>
            <a:endParaRPr dirty="0"/>
          </a:p>
        </p:txBody>
      </p:sp>
      <p:sp>
        <p:nvSpPr>
          <p:cNvPr id="300" name="Google Shape;300;p17"/>
          <p:cNvSpPr txBox="1"/>
          <p:nvPr/>
        </p:nvSpPr>
        <p:spPr>
          <a:xfrm>
            <a:off x="9562435" y="2636012"/>
            <a:ext cx="3430688" cy="1087477"/>
          </a:xfrm>
          <a:prstGeom prst="rect">
            <a:avLst/>
          </a:prstGeom>
          <a:noFill/>
          <a:ln>
            <a:noFill/>
          </a:ln>
        </p:spPr>
        <p:txBody>
          <a:bodyPr spcFirstLastPara="1" wrap="square" lIns="50800" tIns="50800" rIns="50800" bIns="50800" anchor="ctr" anchorCtr="0">
            <a:spAutoFit/>
          </a:bodyPr>
          <a:lstStyle/>
          <a:p>
            <a:pPr marL="0" marR="57798" lvl="0" indent="0" algn="l" rtl="0">
              <a:lnSpc>
                <a:spcPct val="100000"/>
              </a:lnSpc>
              <a:spcBef>
                <a:spcPts val="0"/>
              </a:spcBef>
              <a:spcAft>
                <a:spcPts val="0"/>
              </a:spcAft>
              <a:buClr>
                <a:srgbClr val="000000"/>
              </a:buClr>
              <a:buSzPts val="1600"/>
              <a:buFont typeface="Palatino"/>
              <a:buNone/>
            </a:pPr>
            <a:r>
              <a:rPr lang="en-US" sz="1600" u="none" strike="noStrike" cap="none">
                <a:solidFill>
                  <a:srgbClr val="000000"/>
                </a:solidFill>
                <a:latin typeface="Helvetica" pitchFamily="2" charset="0"/>
                <a:ea typeface="Palatino"/>
                <a:cs typeface="Palatino"/>
                <a:sym typeface="Palatino"/>
              </a:rPr>
              <a:t>(Creative) Synthesis of an </a:t>
            </a:r>
            <a:br>
              <a:rPr lang="en-US" sz="1600" u="none" strike="noStrike" cap="none">
                <a:solidFill>
                  <a:srgbClr val="000000"/>
                </a:solidFill>
                <a:latin typeface="Helvetica" pitchFamily="2" charset="0"/>
                <a:ea typeface="Palatino"/>
                <a:cs typeface="Palatino"/>
                <a:sym typeface="Palatino"/>
              </a:rPr>
            </a:br>
            <a:r>
              <a:rPr lang="en-US" sz="1600" u="none" strike="noStrike" cap="none">
                <a:solidFill>
                  <a:srgbClr val="000000"/>
                </a:solidFill>
                <a:latin typeface="Helvetica" pitchFamily="2" charset="0"/>
                <a:ea typeface="Palatino"/>
                <a:cs typeface="Palatino"/>
                <a:sym typeface="Palatino"/>
              </a:rPr>
              <a:t>explanatory case from a general rule </a:t>
            </a:r>
            <a:br>
              <a:rPr lang="en-US" sz="1600" u="none" strike="noStrike" cap="none">
                <a:solidFill>
                  <a:srgbClr val="000000"/>
                </a:solidFill>
                <a:latin typeface="Helvetica" pitchFamily="2" charset="0"/>
                <a:ea typeface="Palatino"/>
                <a:cs typeface="Palatino"/>
                <a:sym typeface="Palatino"/>
              </a:rPr>
            </a:br>
            <a:r>
              <a:rPr lang="en-US" sz="1600" u="none" strike="noStrike" cap="none">
                <a:solidFill>
                  <a:srgbClr val="000000"/>
                </a:solidFill>
                <a:latin typeface="Helvetica" pitchFamily="2" charset="0"/>
                <a:ea typeface="Palatino"/>
                <a:cs typeface="Palatino"/>
                <a:sym typeface="Palatino"/>
              </a:rPr>
              <a:t>and a particular result (observation)</a:t>
            </a:r>
            <a:endParaRPr dirty="0"/>
          </a:p>
        </p:txBody>
      </p:sp>
      <p:grpSp>
        <p:nvGrpSpPr>
          <p:cNvPr id="301" name="Google Shape;301;p17"/>
          <p:cNvGrpSpPr/>
          <p:nvPr/>
        </p:nvGrpSpPr>
        <p:grpSpPr>
          <a:xfrm>
            <a:off x="5517257" y="8667800"/>
            <a:ext cx="2515985" cy="1107618"/>
            <a:chOff x="0" y="0"/>
            <a:chExt cx="2515984" cy="1107616"/>
          </a:xfrm>
        </p:grpSpPr>
        <p:sp>
          <p:nvSpPr>
            <p:cNvPr id="302" name="Google Shape;302;p17"/>
            <p:cNvSpPr txBox="1"/>
            <p:nvPr/>
          </p:nvSpPr>
          <p:spPr>
            <a:xfrm>
              <a:off x="953085" y="266362"/>
              <a:ext cx="1562899" cy="841254"/>
            </a:xfrm>
            <a:prstGeom prst="rect">
              <a:avLst/>
            </a:prstGeom>
            <a:noFill/>
            <a:ln>
              <a:noFill/>
            </a:ln>
          </p:spPr>
          <p:txBody>
            <a:bodyPr spcFirstLastPara="1" wrap="square" lIns="50800" tIns="50800" rIns="50800" bIns="50800" anchor="ctr" anchorCtr="0">
              <a:spAutoFit/>
            </a:bodyPr>
            <a:lstStyle/>
            <a:p>
              <a:pPr marL="57798" marR="57798" lvl="0" indent="0" algn="r"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Real World</a:t>
              </a:r>
              <a:endParaRPr dirty="0"/>
            </a:p>
          </p:txBody>
        </p:sp>
        <p:pic>
          <p:nvPicPr>
            <p:cNvPr id="303" name="Google Shape;303;p17" descr="Image"/>
            <p:cNvPicPr preferRelativeResize="0"/>
            <p:nvPr/>
          </p:nvPicPr>
          <p:blipFill rotWithShape="1">
            <a:blip r:embed="rId6">
              <a:alphaModFix/>
            </a:blip>
            <a:srcRect/>
            <a:stretch/>
          </p:blipFill>
          <p:spPr>
            <a:xfrm>
              <a:off x="0" y="0"/>
              <a:ext cx="1055165" cy="91660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8"/>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(Empirical) methods</a:t>
            </a:r>
            <a:endParaRPr/>
          </a:p>
        </p:txBody>
      </p:sp>
      <p:sp>
        <p:nvSpPr>
          <p:cNvPr id="309" name="Google Shape;309;p18"/>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600"/>
              <a:buFont typeface="Palatino"/>
              <a:buChar char="•"/>
            </a:pPr>
            <a:r>
              <a:rPr lang="en-US" sz="3600" u="none" strike="noStrike" cap="none">
                <a:solidFill>
                  <a:srgbClr val="000000"/>
                </a:solidFill>
                <a:sym typeface="Palatino"/>
              </a:rPr>
              <a:t>Each method…</a:t>
            </a:r>
            <a:endParaRPr/>
          </a:p>
          <a:p>
            <a:pPr marL="783590" lvl="1" indent="-285750" algn="l" rtl="0">
              <a:lnSpc>
                <a:spcPct val="100000"/>
              </a:lnSpc>
              <a:spcBef>
                <a:spcPts val="400"/>
              </a:spcBef>
              <a:spcAft>
                <a:spcPts val="0"/>
              </a:spcAft>
              <a:buClr>
                <a:srgbClr val="000000"/>
              </a:buClr>
              <a:buSzPts val="2400"/>
              <a:buFont typeface="Palatino"/>
              <a:buChar char="–"/>
            </a:pPr>
            <a:r>
              <a:rPr lang="en-US" sz="2400">
                <a:latin typeface="Helvetica" pitchFamily="2" charset="0"/>
              </a:rPr>
              <a:t>…has a specific purpose</a:t>
            </a:r>
            <a:endParaRPr>
              <a:latin typeface="Helvetica" pitchFamily="2" charset="0"/>
            </a:endParaRPr>
          </a:p>
          <a:p>
            <a:pPr marL="783590" lvl="1" indent="-285750" algn="l" rtl="0">
              <a:lnSpc>
                <a:spcPct val="100000"/>
              </a:lnSpc>
              <a:spcBef>
                <a:spcPts val="400"/>
              </a:spcBef>
              <a:spcAft>
                <a:spcPts val="0"/>
              </a:spcAft>
              <a:buClr>
                <a:srgbClr val="000000"/>
              </a:buClr>
              <a:buSzPts val="2400"/>
              <a:buFont typeface="Palatino"/>
              <a:buChar char="–"/>
            </a:pPr>
            <a:r>
              <a:rPr lang="en-US" sz="2400">
                <a:latin typeface="Helvetica" pitchFamily="2" charset="0"/>
              </a:rPr>
              <a:t>…relies on a specific data type</a:t>
            </a:r>
            <a:endParaRPr>
              <a:latin typeface="Helvetica" pitchFamily="2" charset="0"/>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Purposes</a:t>
            </a:r>
            <a:endParaRPr/>
          </a:p>
          <a:p>
            <a:pPr marL="783590" lvl="1" indent="-285750" algn="l" rtl="0">
              <a:lnSpc>
                <a:spcPct val="100000"/>
              </a:lnSpc>
              <a:spcBef>
                <a:spcPts val="400"/>
              </a:spcBef>
              <a:spcAft>
                <a:spcPts val="0"/>
              </a:spcAft>
              <a:buClr>
                <a:srgbClr val="000000"/>
              </a:buClr>
              <a:buSzPts val="2400"/>
              <a:buFont typeface="Palatino"/>
              <a:buChar char="–"/>
            </a:pPr>
            <a:r>
              <a:rPr lang="en-US" sz="2400">
                <a:latin typeface="Helvetica" pitchFamily="2" charset="0"/>
              </a:rPr>
              <a:t>Exploratory</a:t>
            </a:r>
            <a:endParaRPr>
              <a:latin typeface="Helvetica" pitchFamily="2" charset="0"/>
            </a:endParaRPr>
          </a:p>
          <a:p>
            <a:pPr marL="783590" lvl="1" indent="-285750" algn="l" rtl="0">
              <a:lnSpc>
                <a:spcPct val="100000"/>
              </a:lnSpc>
              <a:spcBef>
                <a:spcPts val="400"/>
              </a:spcBef>
              <a:spcAft>
                <a:spcPts val="0"/>
              </a:spcAft>
              <a:buClr>
                <a:srgbClr val="000000"/>
              </a:buClr>
              <a:buSzPts val="2400"/>
              <a:buFont typeface="Palatino"/>
              <a:buChar char="–"/>
            </a:pPr>
            <a:r>
              <a:rPr lang="en-US" sz="2400">
                <a:latin typeface="Helvetica" pitchFamily="2" charset="0"/>
              </a:rPr>
              <a:t>Descriptive</a:t>
            </a:r>
            <a:endParaRPr>
              <a:latin typeface="Helvetica" pitchFamily="2" charset="0"/>
            </a:endParaRPr>
          </a:p>
          <a:p>
            <a:pPr marL="783590" lvl="1" indent="-285750" algn="l" rtl="0">
              <a:lnSpc>
                <a:spcPct val="100000"/>
              </a:lnSpc>
              <a:spcBef>
                <a:spcPts val="400"/>
              </a:spcBef>
              <a:spcAft>
                <a:spcPts val="0"/>
              </a:spcAft>
              <a:buClr>
                <a:srgbClr val="000000"/>
              </a:buClr>
              <a:buSzPts val="2400"/>
              <a:buFont typeface="Palatino"/>
              <a:buChar char="–"/>
            </a:pPr>
            <a:r>
              <a:rPr lang="en-US" sz="2400">
                <a:latin typeface="Helvetica" pitchFamily="2" charset="0"/>
              </a:rPr>
              <a:t>Explanatory</a:t>
            </a:r>
            <a:endParaRPr>
              <a:latin typeface="Helvetica" pitchFamily="2" charset="0"/>
            </a:endParaRPr>
          </a:p>
          <a:p>
            <a:pPr marL="783590" lvl="1" indent="-285750" algn="l" rtl="0">
              <a:lnSpc>
                <a:spcPct val="100000"/>
              </a:lnSpc>
              <a:spcBef>
                <a:spcPts val="400"/>
              </a:spcBef>
              <a:spcAft>
                <a:spcPts val="0"/>
              </a:spcAft>
              <a:buClr>
                <a:srgbClr val="000000"/>
              </a:buClr>
              <a:buSzPts val="2400"/>
              <a:buFont typeface="Palatino"/>
              <a:buChar char="–"/>
            </a:pPr>
            <a:r>
              <a:rPr lang="en-US" sz="2400">
                <a:latin typeface="Helvetica" pitchFamily="2" charset="0"/>
              </a:rPr>
              <a:t>Improving</a:t>
            </a:r>
            <a:endParaRPr>
              <a:latin typeface="Helvetica" pitchFamily="2" charset="0"/>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Data Types</a:t>
            </a:r>
            <a:endParaRPr/>
          </a:p>
          <a:p>
            <a:pPr marL="783590" lvl="1" indent="-285750" algn="l" rtl="0">
              <a:lnSpc>
                <a:spcPct val="100000"/>
              </a:lnSpc>
              <a:spcBef>
                <a:spcPts val="400"/>
              </a:spcBef>
              <a:spcAft>
                <a:spcPts val="0"/>
              </a:spcAft>
              <a:buClr>
                <a:srgbClr val="000000"/>
              </a:buClr>
              <a:buSzPts val="2400"/>
              <a:buFont typeface="Palatino"/>
              <a:buChar char="–"/>
            </a:pPr>
            <a:r>
              <a:rPr lang="en-US" sz="2400">
                <a:latin typeface="Helvetica" pitchFamily="2" charset="0"/>
              </a:rPr>
              <a:t>Qualitative</a:t>
            </a:r>
            <a:endParaRPr>
              <a:latin typeface="Helvetica" pitchFamily="2" charset="0"/>
            </a:endParaRPr>
          </a:p>
          <a:p>
            <a:pPr marL="783590" lvl="1" indent="-285750" algn="l" rtl="0">
              <a:lnSpc>
                <a:spcPct val="100000"/>
              </a:lnSpc>
              <a:spcBef>
                <a:spcPts val="400"/>
              </a:spcBef>
              <a:spcAft>
                <a:spcPts val="0"/>
              </a:spcAft>
              <a:buClr>
                <a:srgbClr val="000000"/>
              </a:buClr>
              <a:buSzPts val="2400"/>
              <a:buFont typeface="Palatino"/>
              <a:buChar char="–"/>
            </a:pPr>
            <a:r>
              <a:rPr lang="en-US" sz="2400">
                <a:latin typeface="Helvetica" pitchFamily="2" charset="0"/>
              </a:rPr>
              <a:t>Quantitative</a:t>
            </a:r>
            <a:endParaRPr>
              <a:latin typeface="Helvetica" pitchFamily="2" charset="0"/>
            </a:endParaRPr>
          </a:p>
        </p:txBody>
      </p:sp>
      <p:sp>
        <p:nvSpPr>
          <p:cNvPr id="310" name="Google Shape;310;p18"/>
          <p:cNvSpPr/>
          <p:nvPr/>
        </p:nvSpPr>
        <p:spPr>
          <a:xfrm>
            <a:off x="6411487" y="4021447"/>
            <a:ext cx="3724739" cy="478169"/>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311" name="Google Shape;311;p18"/>
          <p:cNvSpPr/>
          <p:nvPr/>
        </p:nvSpPr>
        <p:spPr>
          <a:xfrm>
            <a:off x="6284487" y="4148447"/>
            <a:ext cx="3724739" cy="478169"/>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312" name="Google Shape;312;p18"/>
          <p:cNvSpPr/>
          <p:nvPr/>
        </p:nvSpPr>
        <p:spPr>
          <a:xfrm>
            <a:off x="6157487" y="5766044"/>
            <a:ext cx="3724739" cy="933715"/>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Empiricism</a:t>
            </a:r>
            <a:endParaRPr dirty="0"/>
          </a:p>
        </p:txBody>
      </p:sp>
      <p:sp>
        <p:nvSpPr>
          <p:cNvPr id="313" name="Google Shape;313;p18"/>
          <p:cNvSpPr/>
          <p:nvPr/>
        </p:nvSpPr>
        <p:spPr>
          <a:xfrm>
            <a:off x="6157487" y="4271214"/>
            <a:ext cx="3724739" cy="478169"/>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(Tentative) Hypothesis</a:t>
            </a:r>
            <a:endParaRPr dirty="0"/>
          </a:p>
        </p:txBody>
      </p:sp>
      <p:grpSp>
        <p:nvGrpSpPr>
          <p:cNvPr id="314" name="Google Shape;314;p18"/>
          <p:cNvGrpSpPr/>
          <p:nvPr/>
        </p:nvGrpSpPr>
        <p:grpSpPr>
          <a:xfrm flipH="1">
            <a:off x="7003417" y="4818408"/>
            <a:ext cx="558378" cy="916711"/>
            <a:chOff x="-1" y="-1"/>
            <a:chExt cx="558376" cy="916710"/>
          </a:xfrm>
        </p:grpSpPr>
        <p:sp>
          <p:nvSpPr>
            <p:cNvPr id="315" name="Google Shape;315;p18"/>
            <p:cNvSpPr/>
            <p:nvPr/>
          </p:nvSpPr>
          <p:spPr>
            <a:xfrm rot="10800000">
              <a:off x="-1" y="-1"/>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16" name="Google Shape;316;p18"/>
            <p:cNvSpPr/>
            <p:nvPr/>
          </p:nvSpPr>
          <p:spPr>
            <a:xfrm rot="10800000">
              <a:off x="-1" y="487539"/>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17" name="Google Shape;317;p18"/>
            <p:cNvSpPr/>
            <p:nvPr/>
          </p:nvSpPr>
          <p:spPr>
            <a:xfrm rot="10800000">
              <a:off x="0" y="0"/>
              <a:ext cx="558269" cy="916709"/>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sp>
        <p:nvSpPr>
          <p:cNvPr id="318" name="Google Shape;318;p18"/>
          <p:cNvSpPr txBox="1"/>
          <p:nvPr/>
        </p:nvSpPr>
        <p:spPr>
          <a:xfrm>
            <a:off x="7309612" y="4943193"/>
            <a:ext cx="1420489" cy="1200288"/>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Palatino"/>
              <a:buNone/>
            </a:pPr>
            <a:r>
              <a:rPr lang="en-US" sz="1800" u="none" strike="noStrike" cap="none">
                <a:solidFill>
                  <a:srgbClr val="333333"/>
                </a:solidFill>
                <a:latin typeface="Helvetica" pitchFamily="2" charset="0"/>
                <a:ea typeface="Palatino"/>
                <a:cs typeface="Palatino"/>
                <a:sym typeface="Palatino"/>
              </a:rPr>
              <a:t>Falsification / </a:t>
            </a:r>
            <a:br>
              <a:rPr lang="en-US" sz="1800" u="none" strike="noStrike" cap="none">
                <a:solidFill>
                  <a:srgbClr val="333333"/>
                </a:solidFill>
                <a:latin typeface="Helvetica" pitchFamily="2" charset="0"/>
                <a:ea typeface="Palatino"/>
                <a:cs typeface="Palatino"/>
                <a:sym typeface="Palatino"/>
              </a:rPr>
            </a:br>
            <a:r>
              <a:rPr lang="en-US" sz="1800" u="none" strike="noStrike" cap="none">
                <a:solidFill>
                  <a:srgbClr val="333333"/>
                </a:solidFill>
                <a:latin typeface="Helvetica" pitchFamily="2" charset="0"/>
                <a:ea typeface="Palatino"/>
                <a:cs typeface="Palatino"/>
                <a:sym typeface="Palatino"/>
              </a:rPr>
              <a:t>Corroboration</a:t>
            </a:r>
            <a:endParaRPr dirty="0"/>
          </a:p>
        </p:txBody>
      </p:sp>
      <p:sp>
        <p:nvSpPr>
          <p:cNvPr id="319" name="Google Shape;319;p18"/>
          <p:cNvSpPr/>
          <p:nvPr/>
        </p:nvSpPr>
        <p:spPr>
          <a:xfrm>
            <a:off x="6157487" y="7286093"/>
            <a:ext cx="3724739" cy="586741"/>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t" anchorCtr="0">
            <a:noAutofit/>
          </a:bodyPr>
          <a:lstStyle/>
          <a:p>
            <a:pPr marL="57798" marR="57798" lvl="0" indent="0" algn="r" rtl="0">
              <a:lnSpc>
                <a:spcPct val="100000"/>
              </a:lnSpc>
              <a:spcBef>
                <a:spcPts val="0"/>
              </a:spcBef>
              <a:spcAft>
                <a:spcPts val="0"/>
              </a:spcAft>
              <a:buClr>
                <a:srgbClr val="000000"/>
              </a:buClr>
              <a:buSzPts val="1800"/>
              <a:buFont typeface="Palatino"/>
              <a:buNone/>
            </a:pPr>
            <a:r>
              <a:rPr lang="en-US" sz="1800" u="none" strike="noStrike" cap="none">
                <a:solidFill>
                  <a:srgbClr val="000000"/>
                </a:solidFill>
                <a:latin typeface="Helvetica" pitchFamily="2" charset="0"/>
                <a:ea typeface="Palatino"/>
                <a:cs typeface="Palatino"/>
                <a:sym typeface="Palatino"/>
              </a:rPr>
              <a:t>Units of Analysis</a:t>
            </a:r>
            <a:endParaRPr dirty="0"/>
          </a:p>
        </p:txBody>
      </p:sp>
      <p:sp>
        <p:nvSpPr>
          <p:cNvPr id="320" name="Google Shape;320;p18"/>
          <p:cNvSpPr txBox="1"/>
          <p:nvPr/>
        </p:nvSpPr>
        <p:spPr>
          <a:xfrm>
            <a:off x="9902969" y="7547786"/>
            <a:ext cx="3108537" cy="37959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1800"/>
              <a:buFont typeface="Palatino"/>
              <a:buNone/>
            </a:pPr>
            <a:r>
              <a:rPr lang="en-US" sz="1800" u="none" strike="noStrike" cap="none">
                <a:solidFill>
                  <a:srgbClr val="000000"/>
                </a:solidFill>
                <a:latin typeface="Helvetica" pitchFamily="2" charset="0"/>
                <a:ea typeface="Palatino"/>
                <a:cs typeface="Palatino"/>
                <a:sym typeface="Palatino"/>
              </a:rPr>
              <a:t>Sampling Frame (Population)</a:t>
            </a:r>
            <a:endParaRPr dirty="0"/>
          </a:p>
        </p:txBody>
      </p:sp>
      <p:cxnSp>
        <p:nvCxnSpPr>
          <p:cNvPr id="321" name="Google Shape;321;p18"/>
          <p:cNvCxnSpPr/>
          <p:nvPr/>
        </p:nvCxnSpPr>
        <p:spPr>
          <a:xfrm rot="10800000" flipH="1">
            <a:off x="7734190" y="6718026"/>
            <a:ext cx="1" cy="457201"/>
          </a:xfrm>
          <a:prstGeom prst="straightConnector1">
            <a:avLst/>
          </a:prstGeom>
          <a:noFill/>
          <a:ln w="12700" cap="flat" cmpd="sng">
            <a:solidFill>
              <a:srgbClr val="000000"/>
            </a:solidFill>
            <a:prstDash val="solid"/>
            <a:round/>
            <a:headEnd type="none" w="sm" len="sm"/>
            <a:tailEnd type="triangle" w="med" len="med"/>
          </a:ln>
        </p:spPr>
      </p:cxnSp>
      <p:cxnSp>
        <p:nvCxnSpPr>
          <p:cNvPr id="322" name="Google Shape;322;p18"/>
          <p:cNvCxnSpPr/>
          <p:nvPr/>
        </p:nvCxnSpPr>
        <p:spPr>
          <a:xfrm>
            <a:off x="8146856" y="6755344"/>
            <a:ext cx="1" cy="409033"/>
          </a:xfrm>
          <a:prstGeom prst="straightConnector1">
            <a:avLst/>
          </a:prstGeom>
          <a:noFill/>
          <a:ln w="12700" cap="flat" cmpd="sng">
            <a:solidFill>
              <a:srgbClr val="000000"/>
            </a:solidFill>
            <a:prstDash val="solid"/>
            <a:round/>
            <a:headEnd type="none" w="sm" len="sm"/>
            <a:tailEnd type="triangle" w="med" len="med"/>
          </a:ln>
        </p:spPr>
      </p:cxnSp>
      <p:cxnSp>
        <p:nvCxnSpPr>
          <p:cNvPr id="323" name="Google Shape;323;p18"/>
          <p:cNvCxnSpPr/>
          <p:nvPr/>
        </p:nvCxnSpPr>
        <p:spPr>
          <a:xfrm rot="10800000" flipH="1">
            <a:off x="7943656" y="7994549"/>
            <a:ext cx="1" cy="457202"/>
          </a:xfrm>
          <a:prstGeom prst="straightConnector1">
            <a:avLst/>
          </a:prstGeom>
          <a:noFill/>
          <a:ln w="12700" cap="flat" cmpd="sng">
            <a:solidFill>
              <a:srgbClr val="000000"/>
            </a:solidFill>
            <a:prstDash val="solid"/>
            <a:round/>
            <a:headEnd type="none" w="sm" len="sm"/>
            <a:tailEnd type="triangle" w="med" len="med"/>
          </a:ln>
        </p:spPr>
      </p:cxnSp>
      <p:sp>
        <p:nvSpPr>
          <p:cNvPr id="324" name="Google Shape;324;p18"/>
          <p:cNvSpPr txBox="1"/>
          <p:nvPr/>
        </p:nvSpPr>
        <p:spPr>
          <a:xfrm>
            <a:off x="7981036" y="8081834"/>
            <a:ext cx="1081051" cy="37959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1800"/>
              <a:buFont typeface="Palatino"/>
              <a:buNone/>
            </a:pPr>
            <a:r>
              <a:rPr lang="en-US" sz="1800" u="sng" strike="noStrike" cap="none">
                <a:solidFill>
                  <a:srgbClr val="000000"/>
                </a:solidFill>
                <a:latin typeface="Helvetica" pitchFamily="2" charset="0"/>
                <a:ea typeface="Palatino"/>
                <a:cs typeface="Palatino"/>
                <a:sym typeface="Palatino"/>
              </a:rPr>
              <a:t>Sampling</a:t>
            </a:r>
            <a:endParaRPr dirty="0"/>
          </a:p>
        </p:txBody>
      </p:sp>
      <p:pic>
        <p:nvPicPr>
          <p:cNvPr id="325" name="Google Shape;325;p18" descr="document-vector-icons-set-gray-isolated-grey-background-eps-file-available-33947825.jpg"/>
          <p:cNvPicPr preferRelativeResize="0"/>
          <p:nvPr/>
        </p:nvPicPr>
        <p:blipFill rotWithShape="1">
          <a:blip r:embed="rId3">
            <a:alphaModFix/>
          </a:blip>
          <a:srcRect l="4806" t="3622" r="6944" b="4140"/>
          <a:stretch/>
        </p:blipFill>
        <p:spPr>
          <a:xfrm>
            <a:off x="6778913" y="7338163"/>
            <a:ext cx="360845" cy="457201"/>
          </a:xfrm>
          <a:custGeom>
            <a:avLst/>
            <a:gdLst/>
            <a:ahLst/>
            <a:cxnLst/>
            <a:rect l="l" t="t" r="r" b="b"/>
            <a:pathLst>
              <a:path w="21584" h="21600" extrusionOk="0">
                <a:moveTo>
                  <a:pt x="7625" y="0"/>
                </a:moveTo>
                <a:cubicBezTo>
                  <a:pt x="7541" y="25"/>
                  <a:pt x="7483" y="56"/>
                  <a:pt x="7459" y="94"/>
                </a:cubicBezTo>
                <a:cubicBezTo>
                  <a:pt x="7437" y="130"/>
                  <a:pt x="7429" y="291"/>
                  <a:pt x="7412" y="412"/>
                </a:cubicBezTo>
                <a:cubicBezTo>
                  <a:pt x="7402" y="594"/>
                  <a:pt x="7409" y="827"/>
                  <a:pt x="7412" y="975"/>
                </a:cubicBezTo>
                <a:cubicBezTo>
                  <a:pt x="7415" y="1142"/>
                  <a:pt x="7403" y="1585"/>
                  <a:pt x="7412" y="1969"/>
                </a:cubicBezTo>
                <a:lnTo>
                  <a:pt x="7435" y="2662"/>
                </a:lnTo>
                <a:lnTo>
                  <a:pt x="8124" y="2662"/>
                </a:lnTo>
                <a:lnTo>
                  <a:pt x="8812" y="2662"/>
                </a:lnTo>
                <a:lnTo>
                  <a:pt x="8860" y="1912"/>
                </a:lnTo>
                <a:lnTo>
                  <a:pt x="8907" y="1181"/>
                </a:lnTo>
                <a:lnTo>
                  <a:pt x="8907" y="1162"/>
                </a:lnTo>
                <a:lnTo>
                  <a:pt x="14344" y="1125"/>
                </a:lnTo>
                <a:cubicBezTo>
                  <a:pt x="18287" y="1100"/>
                  <a:pt x="19838" y="1117"/>
                  <a:pt x="19993" y="1219"/>
                </a:cubicBezTo>
                <a:cubicBezTo>
                  <a:pt x="20171" y="1335"/>
                  <a:pt x="20207" y="2397"/>
                  <a:pt x="20207" y="7406"/>
                </a:cubicBezTo>
                <a:cubicBezTo>
                  <a:pt x="20207" y="10861"/>
                  <a:pt x="20205" y="12412"/>
                  <a:pt x="20088" y="13125"/>
                </a:cubicBezTo>
                <a:lnTo>
                  <a:pt x="20088" y="13538"/>
                </a:lnTo>
                <a:lnTo>
                  <a:pt x="19970" y="13538"/>
                </a:lnTo>
                <a:cubicBezTo>
                  <a:pt x="19851" y="13727"/>
                  <a:pt x="19665" y="13723"/>
                  <a:pt x="19400" y="13706"/>
                </a:cubicBezTo>
                <a:cubicBezTo>
                  <a:pt x="18962" y="13678"/>
                  <a:pt x="18833" y="13694"/>
                  <a:pt x="18783" y="13912"/>
                </a:cubicBezTo>
                <a:lnTo>
                  <a:pt x="18759" y="14269"/>
                </a:lnTo>
                <a:lnTo>
                  <a:pt x="18735" y="14438"/>
                </a:lnTo>
                <a:lnTo>
                  <a:pt x="18735" y="14888"/>
                </a:lnTo>
                <a:lnTo>
                  <a:pt x="19447" y="14906"/>
                </a:lnTo>
                <a:lnTo>
                  <a:pt x="20160" y="14906"/>
                </a:lnTo>
                <a:lnTo>
                  <a:pt x="21299" y="14888"/>
                </a:lnTo>
                <a:cubicBezTo>
                  <a:pt x="21506" y="14866"/>
                  <a:pt x="21583" y="14832"/>
                  <a:pt x="21584" y="14775"/>
                </a:cubicBezTo>
                <a:lnTo>
                  <a:pt x="21584" y="7444"/>
                </a:lnTo>
                <a:lnTo>
                  <a:pt x="21584" y="56"/>
                </a:lnTo>
                <a:lnTo>
                  <a:pt x="21323" y="0"/>
                </a:lnTo>
                <a:lnTo>
                  <a:pt x="14510" y="0"/>
                </a:lnTo>
                <a:lnTo>
                  <a:pt x="7625" y="0"/>
                </a:lnTo>
                <a:close/>
                <a:moveTo>
                  <a:pt x="14439" y="3281"/>
                </a:moveTo>
                <a:lnTo>
                  <a:pt x="10830" y="3300"/>
                </a:lnTo>
                <a:lnTo>
                  <a:pt x="3946" y="3300"/>
                </a:lnTo>
                <a:cubicBezTo>
                  <a:pt x="3862" y="3325"/>
                  <a:pt x="3803" y="3369"/>
                  <a:pt x="3756" y="3412"/>
                </a:cubicBezTo>
                <a:lnTo>
                  <a:pt x="3756" y="4688"/>
                </a:lnTo>
                <a:lnTo>
                  <a:pt x="3756" y="5869"/>
                </a:lnTo>
                <a:cubicBezTo>
                  <a:pt x="3765" y="5901"/>
                  <a:pt x="3770" y="5993"/>
                  <a:pt x="3780" y="6000"/>
                </a:cubicBezTo>
                <a:cubicBezTo>
                  <a:pt x="3796" y="6011"/>
                  <a:pt x="3997" y="6034"/>
                  <a:pt x="4136" y="6056"/>
                </a:cubicBezTo>
                <a:lnTo>
                  <a:pt x="4444" y="6038"/>
                </a:lnTo>
                <a:lnTo>
                  <a:pt x="5062" y="6019"/>
                </a:lnTo>
                <a:cubicBezTo>
                  <a:pt x="5099" y="5975"/>
                  <a:pt x="5113" y="5889"/>
                  <a:pt x="5133" y="5812"/>
                </a:cubicBezTo>
                <a:lnTo>
                  <a:pt x="5133" y="5381"/>
                </a:lnTo>
                <a:cubicBezTo>
                  <a:pt x="5133" y="4897"/>
                  <a:pt x="5206" y="4721"/>
                  <a:pt x="5418" y="4631"/>
                </a:cubicBezTo>
                <a:cubicBezTo>
                  <a:pt x="5582" y="4562"/>
                  <a:pt x="7865" y="4525"/>
                  <a:pt x="11068" y="4538"/>
                </a:cubicBezTo>
                <a:lnTo>
                  <a:pt x="16433" y="4556"/>
                </a:lnTo>
                <a:lnTo>
                  <a:pt x="16433" y="4612"/>
                </a:lnTo>
                <a:lnTo>
                  <a:pt x="16433" y="10800"/>
                </a:lnTo>
                <a:lnTo>
                  <a:pt x="16433" y="10838"/>
                </a:lnTo>
                <a:lnTo>
                  <a:pt x="16433" y="17044"/>
                </a:lnTo>
                <a:lnTo>
                  <a:pt x="15697" y="17081"/>
                </a:lnTo>
                <a:lnTo>
                  <a:pt x="15056" y="17119"/>
                </a:lnTo>
                <a:cubicBezTo>
                  <a:pt x="15025" y="17142"/>
                  <a:pt x="15005" y="17180"/>
                  <a:pt x="14985" y="17212"/>
                </a:cubicBezTo>
                <a:lnTo>
                  <a:pt x="14985" y="17662"/>
                </a:lnTo>
                <a:lnTo>
                  <a:pt x="14985" y="18075"/>
                </a:lnTo>
                <a:cubicBezTo>
                  <a:pt x="15028" y="18141"/>
                  <a:pt x="15083" y="18181"/>
                  <a:pt x="15174" y="18206"/>
                </a:cubicBezTo>
                <a:lnTo>
                  <a:pt x="16433" y="18206"/>
                </a:lnTo>
                <a:lnTo>
                  <a:pt x="17643" y="18206"/>
                </a:lnTo>
                <a:cubicBezTo>
                  <a:pt x="17738" y="18190"/>
                  <a:pt x="17859" y="18171"/>
                  <a:pt x="17881" y="18150"/>
                </a:cubicBezTo>
                <a:cubicBezTo>
                  <a:pt x="17885" y="18146"/>
                  <a:pt x="17901" y="18056"/>
                  <a:pt x="17904" y="18038"/>
                </a:cubicBezTo>
                <a:lnTo>
                  <a:pt x="17904" y="10744"/>
                </a:lnTo>
                <a:lnTo>
                  <a:pt x="17904" y="3338"/>
                </a:lnTo>
                <a:lnTo>
                  <a:pt x="17596" y="3319"/>
                </a:lnTo>
                <a:cubicBezTo>
                  <a:pt x="17394" y="3308"/>
                  <a:pt x="15958" y="3286"/>
                  <a:pt x="14439" y="3281"/>
                </a:cubicBezTo>
                <a:close/>
                <a:moveTo>
                  <a:pt x="6818" y="3544"/>
                </a:moveTo>
                <a:cubicBezTo>
                  <a:pt x="6981" y="3549"/>
                  <a:pt x="7141" y="3660"/>
                  <a:pt x="7056" y="3769"/>
                </a:cubicBezTo>
                <a:cubicBezTo>
                  <a:pt x="7007" y="3831"/>
                  <a:pt x="6893" y="3881"/>
                  <a:pt x="6818" y="3881"/>
                </a:cubicBezTo>
                <a:cubicBezTo>
                  <a:pt x="6603" y="3881"/>
                  <a:pt x="6504" y="3665"/>
                  <a:pt x="6676" y="3581"/>
                </a:cubicBezTo>
                <a:cubicBezTo>
                  <a:pt x="6727" y="3556"/>
                  <a:pt x="6764" y="3542"/>
                  <a:pt x="6818" y="3544"/>
                </a:cubicBezTo>
                <a:close/>
                <a:moveTo>
                  <a:pt x="7103" y="6675"/>
                </a:moveTo>
                <a:cubicBezTo>
                  <a:pt x="3605" y="6687"/>
                  <a:pt x="121" y="6720"/>
                  <a:pt x="100" y="6769"/>
                </a:cubicBezTo>
                <a:cubicBezTo>
                  <a:pt x="76" y="6825"/>
                  <a:pt x="48" y="10132"/>
                  <a:pt x="29" y="14006"/>
                </a:cubicBezTo>
                <a:cubicBezTo>
                  <a:pt x="28" y="14134"/>
                  <a:pt x="6" y="14102"/>
                  <a:pt x="5" y="14231"/>
                </a:cubicBezTo>
                <a:cubicBezTo>
                  <a:pt x="3" y="14648"/>
                  <a:pt x="7" y="14704"/>
                  <a:pt x="5" y="15131"/>
                </a:cubicBezTo>
                <a:cubicBezTo>
                  <a:pt x="-16" y="19226"/>
                  <a:pt x="30" y="21442"/>
                  <a:pt x="124" y="21600"/>
                </a:cubicBezTo>
                <a:lnTo>
                  <a:pt x="14106" y="21600"/>
                </a:lnTo>
                <a:cubicBezTo>
                  <a:pt x="14150" y="21547"/>
                  <a:pt x="14178" y="21241"/>
                  <a:pt x="14201" y="20756"/>
                </a:cubicBezTo>
                <a:lnTo>
                  <a:pt x="14201" y="20475"/>
                </a:lnTo>
                <a:cubicBezTo>
                  <a:pt x="14215" y="14297"/>
                  <a:pt x="14203" y="10297"/>
                  <a:pt x="14177" y="8438"/>
                </a:cubicBezTo>
                <a:cubicBezTo>
                  <a:pt x="14162" y="7608"/>
                  <a:pt x="14145" y="6772"/>
                  <a:pt x="14130" y="6731"/>
                </a:cubicBezTo>
                <a:cubicBezTo>
                  <a:pt x="14025" y="6684"/>
                  <a:pt x="10579" y="6663"/>
                  <a:pt x="7103" y="6675"/>
                </a:cubicBezTo>
                <a:close/>
              </a:path>
            </a:pathLst>
          </a:custGeom>
          <a:noFill/>
          <a:ln>
            <a:noFill/>
          </a:ln>
        </p:spPr>
      </p:pic>
      <p:pic>
        <p:nvPicPr>
          <p:cNvPr id="326" name="Google Shape;326;p18" descr="human-pictogram-icons-vector-illustration-51730215.jpg"/>
          <p:cNvPicPr preferRelativeResize="0"/>
          <p:nvPr/>
        </p:nvPicPr>
        <p:blipFill rotWithShape="1">
          <a:blip r:embed="rId4">
            <a:alphaModFix/>
          </a:blip>
          <a:srcRect l="6617" t="3238" r="7665" b="4992"/>
          <a:stretch/>
        </p:blipFill>
        <p:spPr>
          <a:xfrm>
            <a:off x="7396313" y="7328003"/>
            <a:ext cx="224879"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327" name="Google Shape;327;p18" descr="human-pictogram-icons-vector-illustration-51730215.jpg"/>
          <p:cNvPicPr preferRelativeResize="0"/>
          <p:nvPr/>
        </p:nvPicPr>
        <p:blipFill rotWithShape="1">
          <a:blip r:embed="rId5">
            <a:alphaModFix/>
          </a:blip>
          <a:srcRect l="6617" t="3238" r="7665" b="4992"/>
          <a:stretch/>
        </p:blipFill>
        <p:spPr>
          <a:xfrm>
            <a:off x="7678166" y="7330147"/>
            <a:ext cx="224880"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grpSp>
        <p:nvGrpSpPr>
          <p:cNvPr id="328" name="Google Shape;328;p18"/>
          <p:cNvGrpSpPr/>
          <p:nvPr/>
        </p:nvGrpSpPr>
        <p:grpSpPr>
          <a:xfrm>
            <a:off x="7416010" y="8507905"/>
            <a:ext cx="2515986" cy="1107618"/>
            <a:chOff x="0" y="0"/>
            <a:chExt cx="2515984" cy="1107616"/>
          </a:xfrm>
        </p:grpSpPr>
        <p:sp>
          <p:nvSpPr>
            <p:cNvPr id="329" name="Google Shape;329;p18"/>
            <p:cNvSpPr txBox="1"/>
            <p:nvPr/>
          </p:nvSpPr>
          <p:spPr>
            <a:xfrm>
              <a:off x="953085" y="266362"/>
              <a:ext cx="1562899" cy="841254"/>
            </a:xfrm>
            <a:prstGeom prst="rect">
              <a:avLst/>
            </a:prstGeom>
            <a:noFill/>
            <a:ln>
              <a:noFill/>
            </a:ln>
          </p:spPr>
          <p:txBody>
            <a:bodyPr spcFirstLastPara="1" wrap="square" lIns="50800" tIns="50800" rIns="50800" bIns="50800" anchor="ctr" anchorCtr="0">
              <a:spAutoFit/>
            </a:bodyPr>
            <a:lstStyle/>
            <a:p>
              <a:pPr marL="57798" marR="57798" lvl="0" indent="0" algn="r"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Real World</a:t>
              </a:r>
              <a:endParaRPr dirty="0"/>
            </a:p>
          </p:txBody>
        </p:sp>
        <p:pic>
          <p:nvPicPr>
            <p:cNvPr id="330" name="Google Shape;330;p18" descr="Image"/>
            <p:cNvPicPr preferRelativeResize="0"/>
            <p:nvPr/>
          </p:nvPicPr>
          <p:blipFill rotWithShape="1">
            <a:blip r:embed="rId6">
              <a:alphaModFix/>
            </a:blip>
            <a:srcRect/>
            <a:stretch/>
          </p:blipFill>
          <p:spPr>
            <a:xfrm>
              <a:off x="0" y="0"/>
              <a:ext cx="1055165" cy="916608"/>
            </a:xfrm>
            <a:prstGeom prst="rect">
              <a:avLst/>
            </a:prstGeom>
            <a:noFill/>
            <a:ln>
              <a:noFill/>
            </a:ln>
          </p:spPr>
        </p:pic>
      </p:grpSp>
      <p:grpSp>
        <p:nvGrpSpPr>
          <p:cNvPr id="331" name="Google Shape;331;p18"/>
          <p:cNvGrpSpPr/>
          <p:nvPr/>
        </p:nvGrpSpPr>
        <p:grpSpPr>
          <a:xfrm flipH="1">
            <a:off x="8605572" y="4818409"/>
            <a:ext cx="558377" cy="916710"/>
            <a:chOff x="-1" y="0"/>
            <a:chExt cx="558376" cy="916709"/>
          </a:xfrm>
        </p:grpSpPr>
        <p:sp>
          <p:nvSpPr>
            <p:cNvPr id="332" name="Google Shape;332;p18"/>
            <p:cNvSpPr/>
            <p:nvPr/>
          </p:nvSpPr>
          <p:spPr>
            <a:xfrm>
              <a:off x="-1" y="0"/>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33" name="Google Shape;333;p18"/>
            <p:cNvSpPr/>
            <p:nvPr/>
          </p:nvSpPr>
          <p:spPr>
            <a:xfrm>
              <a:off x="-1" y="0"/>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34" name="Google Shape;334;p18"/>
            <p:cNvSpPr/>
            <p:nvPr/>
          </p:nvSpPr>
          <p:spPr>
            <a:xfrm>
              <a:off x="106" y="0"/>
              <a:ext cx="558269" cy="916708"/>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grpSp>
        <p:nvGrpSpPr>
          <p:cNvPr id="335" name="Google Shape;335;p18"/>
          <p:cNvGrpSpPr/>
          <p:nvPr/>
        </p:nvGrpSpPr>
        <p:grpSpPr>
          <a:xfrm>
            <a:off x="7876951" y="2787802"/>
            <a:ext cx="4411651" cy="6357641"/>
            <a:chOff x="1568869" y="28601"/>
            <a:chExt cx="4411650" cy="6357640"/>
          </a:xfrm>
        </p:grpSpPr>
        <p:cxnSp>
          <p:nvCxnSpPr>
            <p:cNvPr id="336" name="Google Shape;336;p18"/>
            <p:cNvCxnSpPr/>
            <p:nvPr/>
          </p:nvCxnSpPr>
          <p:spPr>
            <a:xfrm>
              <a:off x="4338218" y="28601"/>
              <a:ext cx="1261592" cy="1278355"/>
            </a:xfrm>
            <a:prstGeom prst="straightConnector1">
              <a:avLst/>
            </a:prstGeom>
            <a:noFill/>
            <a:ln>
              <a:noFill/>
            </a:ln>
          </p:spPr>
        </p:cxnSp>
        <p:grpSp>
          <p:nvGrpSpPr>
            <p:cNvPr id="337" name="Google Shape;337;p18"/>
            <p:cNvGrpSpPr/>
            <p:nvPr/>
          </p:nvGrpSpPr>
          <p:grpSpPr>
            <a:xfrm>
              <a:off x="1568869" y="942471"/>
              <a:ext cx="4411650" cy="5443770"/>
              <a:chOff x="-83069" y="-367706"/>
              <a:chExt cx="4411648" cy="5443769"/>
            </a:xfrm>
          </p:grpSpPr>
          <p:pic>
            <p:nvPicPr>
              <p:cNvPr id="338" name="Google Shape;338;p18" descr="Qualitative Data Qualitative Data"/>
              <p:cNvPicPr preferRelativeResize="0"/>
              <p:nvPr/>
            </p:nvPicPr>
            <p:blipFill rotWithShape="1">
              <a:blip r:embed="rId7">
                <a:alphaModFix/>
              </a:blip>
              <a:srcRect/>
              <a:stretch/>
            </p:blipFill>
            <p:spPr>
              <a:xfrm rot="-585308">
                <a:off x="1553101" y="3099439"/>
                <a:ext cx="2645046" cy="1765301"/>
              </a:xfrm>
              <a:prstGeom prst="rect">
                <a:avLst/>
              </a:prstGeom>
              <a:noFill/>
              <a:ln>
                <a:noFill/>
              </a:ln>
              <a:effectLst>
                <a:outerShdw blurRad="63500" dist="25400" dir="5400000" rotWithShape="0">
                  <a:srgbClr val="000000"/>
                </a:outerShdw>
              </a:effectLst>
            </p:spPr>
          </p:pic>
          <p:pic>
            <p:nvPicPr>
              <p:cNvPr id="339" name="Google Shape;339;p18" descr="Descriptive, Exploratory, or Explanatory Descriptive, Exploratory, or Explanatory"/>
              <p:cNvPicPr preferRelativeResize="0"/>
              <p:nvPr/>
            </p:nvPicPr>
            <p:blipFill rotWithShape="1">
              <a:blip r:embed="rId8">
                <a:alphaModFix/>
              </a:blip>
              <a:srcRect/>
              <a:stretch/>
            </p:blipFill>
            <p:spPr>
              <a:xfrm rot="-543497">
                <a:off x="47770" y="-126417"/>
                <a:ext cx="3217015" cy="1916919"/>
              </a:xfrm>
              <a:prstGeom prst="rect">
                <a:avLst/>
              </a:prstGeom>
              <a:noFill/>
              <a:ln>
                <a:noFill/>
              </a:ln>
              <a:effectLst>
                <a:outerShdw blurRad="63500" dist="25400" dir="5400000" rotWithShape="0">
                  <a:srgbClr val="000000"/>
                </a:outerShdw>
              </a:effectLst>
            </p:spPr>
          </p:pic>
        </p:grpSp>
      </p:grpSp>
      <p:pic>
        <p:nvPicPr>
          <p:cNvPr id="340" name="Google Shape;340;p18" descr="Example! Example!"/>
          <p:cNvPicPr preferRelativeResize="0"/>
          <p:nvPr/>
        </p:nvPicPr>
        <p:blipFill rotWithShape="1">
          <a:blip r:embed="rId9">
            <a:alphaModFix/>
          </a:blip>
          <a:srcRect/>
          <a:stretch/>
        </p:blipFill>
        <p:spPr>
          <a:xfrm rot="959544">
            <a:off x="10125058" y="117532"/>
            <a:ext cx="2969995" cy="1403235"/>
          </a:xfrm>
          <a:prstGeom prst="rect">
            <a:avLst/>
          </a:prstGeom>
          <a:noFill/>
          <a:ln>
            <a:noFill/>
          </a:ln>
          <a:effectLst>
            <a:outerShdw blurRad="63500" dist="25400" dir="5400000" rotWithShape="0">
              <a:srgbClr val="000000">
                <a:alpha val="4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9"/>
          <p:cNvSpPr/>
          <p:nvPr/>
        </p:nvSpPr>
        <p:spPr>
          <a:xfrm>
            <a:off x="4512733" y="4181342"/>
            <a:ext cx="3724739" cy="478169"/>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346" name="Google Shape;346;p19"/>
          <p:cNvSpPr/>
          <p:nvPr/>
        </p:nvSpPr>
        <p:spPr>
          <a:xfrm>
            <a:off x="4385733" y="4308342"/>
            <a:ext cx="3724739" cy="478169"/>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sp>
        <p:nvSpPr>
          <p:cNvPr id="347" name="Google Shape;347;p19"/>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dirty="0">
                <a:ea typeface="Palatino"/>
                <a:cs typeface="Palatino"/>
                <a:sym typeface="Palatino"/>
              </a:rPr>
              <a:t>(Empirical) methods - where do they belong?</a:t>
            </a:r>
            <a:endParaRPr dirty="0"/>
          </a:p>
        </p:txBody>
      </p:sp>
      <p:sp>
        <p:nvSpPr>
          <p:cNvPr id="348" name="Google Shape;348;p19"/>
          <p:cNvSpPr/>
          <p:nvPr/>
        </p:nvSpPr>
        <p:spPr>
          <a:xfrm>
            <a:off x="4258733" y="5925939"/>
            <a:ext cx="3724739" cy="933715"/>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Empiricism</a:t>
            </a:r>
            <a:endParaRPr dirty="0"/>
          </a:p>
        </p:txBody>
      </p:sp>
      <p:sp>
        <p:nvSpPr>
          <p:cNvPr id="349" name="Google Shape;349;p19"/>
          <p:cNvSpPr/>
          <p:nvPr/>
        </p:nvSpPr>
        <p:spPr>
          <a:xfrm>
            <a:off x="4258733" y="1919404"/>
            <a:ext cx="3724739" cy="933716"/>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400"/>
              <a:buFont typeface="Gill Sans"/>
              <a:buNone/>
            </a:pPr>
            <a:r>
              <a:rPr lang="en-US" sz="2400" u="none" strike="noStrike" cap="none" dirty="0">
                <a:solidFill>
                  <a:srgbClr val="000000"/>
                </a:solidFill>
                <a:latin typeface="Helvetica" pitchFamily="2" charset="0"/>
                <a:ea typeface="Gill Sans"/>
                <a:cs typeface="Gill Sans"/>
                <a:sym typeface="Gill Sans"/>
              </a:rPr>
              <a:t>Theory / Theories</a:t>
            </a:r>
            <a:endParaRPr dirty="0"/>
          </a:p>
        </p:txBody>
      </p:sp>
      <p:sp>
        <p:nvSpPr>
          <p:cNvPr id="350" name="Google Shape;350;p19"/>
          <p:cNvSpPr/>
          <p:nvPr/>
        </p:nvSpPr>
        <p:spPr>
          <a:xfrm>
            <a:off x="4240571" y="2630341"/>
            <a:ext cx="3761062" cy="444501"/>
          </a:xfrm>
          <a:prstGeom prst="rect">
            <a:avLst/>
          </a:prstGeom>
          <a:noFill/>
          <a:ln w="12700" cap="flat" cmpd="sng">
            <a:solidFill>
              <a:srgbClr val="000000"/>
            </a:solidFill>
            <a:prstDash val="dashDot"/>
            <a:miter lim="400000"/>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1200"/>
              <a:buFont typeface="Gill Sans"/>
              <a:buNone/>
            </a:pPr>
            <a:endParaRPr sz="1200" b="0" i="0" u="none" strike="noStrike" cap="none">
              <a:solidFill>
                <a:srgbClr val="000000"/>
              </a:solidFill>
              <a:latin typeface="Helvetica Neue"/>
              <a:ea typeface="Helvetica Neue"/>
              <a:cs typeface="Helvetica Neue"/>
              <a:sym typeface="Helvetica Neue"/>
            </a:endParaRPr>
          </a:p>
        </p:txBody>
      </p:sp>
      <p:cxnSp>
        <p:nvCxnSpPr>
          <p:cNvPr id="351" name="Google Shape;351;p19"/>
          <p:cNvCxnSpPr/>
          <p:nvPr/>
        </p:nvCxnSpPr>
        <p:spPr>
          <a:xfrm rot="10800000" flipH="1">
            <a:off x="7574637" y="2623991"/>
            <a:ext cx="1" cy="208440"/>
          </a:xfrm>
          <a:prstGeom prst="straightConnector1">
            <a:avLst/>
          </a:prstGeom>
          <a:noFill/>
          <a:ln w="12700" cap="flat" cmpd="sng">
            <a:solidFill>
              <a:srgbClr val="000000"/>
            </a:solidFill>
            <a:prstDash val="solid"/>
            <a:round/>
            <a:headEnd type="none" w="sm" len="sm"/>
            <a:tailEnd type="triangle" w="med" len="med"/>
          </a:ln>
        </p:spPr>
      </p:cxnSp>
      <p:cxnSp>
        <p:nvCxnSpPr>
          <p:cNvPr id="352" name="Google Shape;352;p19"/>
          <p:cNvCxnSpPr/>
          <p:nvPr/>
        </p:nvCxnSpPr>
        <p:spPr>
          <a:xfrm>
            <a:off x="7574637" y="2837271"/>
            <a:ext cx="1" cy="208440"/>
          </a:xfrm>
          <a:prstGeom prst="straightConnector1">
            <a:avLst/>
          </a:prstGeom>
          <a:noFill/>
          <a:ln w="12700" cap="flat" cmpd="sng">
            <a:solidFill>
              <a:srgbClr val="000000"/>
            </a:solidFill>
            <a:prstDash val="solid"/>
            <a:round/>
            <a:headEnd type="none" w="sm" len="sm"/>
            <a:tailEnd type="triangle" w="med" len="med"/>
          </a:ln>
        </p:spPr>
      </p:cxnSp>
      <p:sp>
        <p:nvSpPr>
          <p:cNvPr id="353" name="Google Shape;353;p19"/>
          <p:cNvSpPr/>
          <p:nvPr/>
        </p:nvSpPr>
        <p:spPr>
          <a:xfrm>
            <a:off x="4258733" y="4431109"/>
            <a:ext cx="3724739" cy="478169"/>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(Tentative) Hypothesis</a:t>
            </a:r>
            <a:endParaRPr dirty="0"/>
          </a:p>
        </p:txBody>
      </p:sp>
      <p:grpSp>
        <p:nvGrpSpPr>
          <p:cNvPr id="354" name="Google Shape;354;p19"/>
          <p:cNvGrpSpPr/>
          <p:nvPr/>
        </p:nvGrpSpPr>
        <p:grpSpPr>
          <a:xfrm flipH="1">
            <a:off x="6546922" y="5030768"/>
            <a:ext cx="558378" cy="916710"/>
            <a:chOff x="-1" y="0"/>
            <a:chExt cx="558376" cy="916709"/>
          </a:xfrm>
        </p:grpSpPr>
        <p:sp>
          <p:nvSpPr>
            <p:cNvPr id="355" name="Google Shape;355;p19"/>
            <p:cNvSpPr/>
            <p:nvPr/>
          </p:nvSpPr>
          <p:spPr>
            <a:xfrm>
              <a:off x="-1" y="0"/>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56" name="Google Shape;356;p19"/>
            <p:cNvSpPr/>
            <p:nvPr/>
          </p:nvSpPr>
          <p:spPr>
            <a:xfrm>
              <a:off x="-1" y="0"/>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57" name="Google Shape;357;p19"/>
            <p:cNvSpPr/>
            <p:nvPr/>
          </p:nvSpPr>
          <p:spPr>
            <a:xfrm>
              <a:off x="106" y="0"/>
              <a:ext cx="558269" cy="916708"/>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grpSp>
        <p:nvGrpSpPr>
          <p:cNvPr id="358" name="Google Shape;358;p19"/>
          <p:cNvGrpSpPr/>
          <p:nvPr/>
        </p:nvGrpSpPr>
        <p:grpSpPr>
          <a:xfrm flipH="1">
            <a:off x="5104664" y="4978303"/>
            <a:ext cx="558377" cy="916711"/>
            <a:chOff x="-1" y="-1"/>
            <a:chExt cx="558376" cy="916710"/>
          </a:xfrm>
        </p:grpSpPr>
        <p:sp>
          <p:nvSpPr>
            <p:cNvPr id="359" name="Google Shape;359;p19"/>
            <p:cNvSpPr/>
            <p:nvPr/>
          </p:nvSpPr>
          <p:spPr>
            <a:xfrm rot="10800000">
              <a:off x="-1" y="-1"/>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60" name="Google Shape;360;p19"/>
            <p:cNvSpPr/>
            <p:nvPr/>
          </p:nvSpPr>
          <p:spPr>
            <a:xfrm rot="10800000">
              <a:off x="-1" y="487539"/>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61" name="Google Shape;361;p19"/>
            <p:cNvSpPr/>
            <p:nvPr/>
          </p:nvSpPr>
          <p:spPr>
            <a:xfrm rot="10800000">
              <a:off x="0" y="0"/>
              <a:ext cx="558269" cy="916709"/>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sp>
        <p:nvSpPr>
          <p:cNvPr id="362" name="Google Shape;362;p19"/>
          <p:cNvSpPr txBox="1"/>
          <p:nvPr/>
        </p:nvSpPr>
        <p:spPr>
          <a:xfrm>
            <a:off x="5410858" y="5103088"/>
            <a:ext cx="1420489" cy="1200288"/>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Palatino"/>
              <a:buNone/>
            </a:pPr>
            <a:r>
              <a:rPr lang="en-US" sz="1800" u="none" strike="noStrike" cap="none">
                <a:solidFill>
                  <a:srgbClr val="333333"/>
                </a:solidFill>
                <a:latin typeface="Helvetica" pitchFamily="2" charset="0"/>
                <a:ea typeface="Palatino"/>
                <a:cs typeface="Palatino"/>
                <a:sym typeface="Palatino"/>
              </a:rPr>
              <a:t>Falsification / </a:t>
            </a:r>
            <a:br>
              <a:rPr lang="en-US" sz="1800" u="none" strike="noStrike" cap="none">
                <a:solidFill>
                  <a:srgbClr val="333333"/>
                </a:solidFill>
                <a:latin typeface="Helvetica" pitchFamily="2" charset="0"/>
                <a:ea typeface="Palatino"/>
                <a:cs typeface="Palatino"/>
                <a:sym typeface="Palatino"/>
              </a:rPr>
            </a:br>
            <a:r>
              <a:rPr lang="en-US" sz="1800" u="none" strike="noStrike" cap="none">
                <a:solidFill>
                  <a:srgbClr val="333333"/>
                </a:solidFill>
                <a:latin typeface="Helvetica" pitchFamily="2" charset="0"/>
                <a:ea typeface="Palatino"/>
                <a:cs typeface="Palatino"/>
                <a:sym typeface="Palatino"/>
              </a:rPr>
              <a:t>Corroboration</a:t>
            </a:r>
            <a:endParaRPr dirty="0"/>
          </a:p>
        </p:txBody>
      </p:sp>
      <p:grpSp>
        <p:nvGrpSpPr>
          <p:cNvPr id="363" name="Google Shape;363;p19"/>
          <p:cNvGrpSpPr/>
          <p:nvPr/>
        </p:nvGrpSpPr>
        <p:grpSpPr>
          <a:xfrm flipH="1">
            <a:off x="6516660" y="3197724"/>
            <a:ext cx="558377" cy="916710"/>
            <a:chOff x="-1" y="0"/>
            <a:chExt cx="558376" cy="916709"/>
          </a:xfrm>
        </p:grpSpPr>
        <p:sp>
          <p:nvSpPr>
            <p:cNvPr id="364" name="Google Shape;364;p19"/>
            <p:cNvSpPr/>
            <p:nvPr/>
          </p:nvSpPr>
          <p:spPr>
            <a:xfrm>
              <a:off x="-1" y="0"/>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65" name="Google Shape;365;p19"/>
            <p:cNvSpPr/>
            <p:nvPr/>
          </p:nvSpPr>
          <p:spPr>
            <a:xfrm>
              <a:off x="-1" y="0"/>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66" name="Google Shape;366;p19"/>
            <p:cNvSpPr/>
            <p:nvPr/>
          </p:nvSpPr>
          <p:spPr>
            <a:xfrm>
              <a:off x="106" y="0"/>
              <a:ext cx="558269" cy="916708"/>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grpSp>
        <p:nvGrpSpPr>
          <p:cNvPr id="367" name="Google Shape;367;p19"/>
          <p:cNvGrpSpPr/>
          <p:nvPr/>
        </p:nvGrpSpPr>
        <p:grpSpPr>
          <a:xfrm flipH="1">
            <a:off x="5104664" y="3147375"/>
            <a:ext cx="558377" cy="916711"/>
            <a:chOff x="-1" y="-1"/>
            <a:chExt cx="558376" cy="916710"/>
          </a:xfrm>
        </p:grpSpPr>
        <p:sp>
          <p:nvSpPr>
            <p:cNvPr id="368" name="Google Shape;368;p19"/>
            <p:cNvSpPr/>
            <p:nvPr/>
          </p:nvSpPr>
          <p:spPr>
            <a:xfrm rot="10800000">
              <a:off x="-1" y="-1"/>
              <a:ext cx="558376" cy="916709"/>
            </a:xfrm>
            <a:custGeom>
              <a:avLst/>
              <a:gdLst/>
              <a:ahLst/>
              <a:cxnLst/>
              <a:rect l="l" t="t"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69" name="Google Shape;369;p19"/>
            <p:cNvSpPr/>
            <p:nvPr/>
          </p:nvSpPr>
          <p:spPr>
            <a:xfrm rot="10800000">
              <a:off x="-1" y="487539"/>
              <a:ext cx="558376" cy="429169"/>
            </a:xfrm>
            <a:custGeom>
              <a:avLst/>
              <a:gdLst/>
              <a:ahLst/>
              <a:cxnLst/>
              <a:rect l="l" t="t"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a:noFill/>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370" name="Google Shape;370;p19"/>
            <p:cNvSpPr/>
            <p:nvPr/>
          </p:nvSpPr>
          <p:spPr>
            <a:xfrm rot="10800000">
              <a:off x="0" y="0"/>
              <a:ext cx="558269" cy="916709"/>
            </a:xfrm>
            <a:custGeom>
              <a:avLst/>
              <a:gdLst/>
              <a:ahLst/>
              <a:cxnLst/>
              <a:rect l="l" t="t"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cmpd="sng">
              <a:solidFill>
                <a:srgbClr val="333333"/>
              </a:solidFill>
              <a:prstDash val="solid"/>
              <a:round/>
              <a:headEnd type="none" w="sm" len="sm"/>
              <a:tailEnd type="none" w="sm" len="sm"/>
            </a:ln>
          </p:spPr>
          <p:txBody>
            <a:bodyPr spcFirstLastPara="1" wrap="square" lIns="45700" tIns="45700" rIns="45700" bIns="45700" anchor="t" anchorCtr="0">
              <a:noAutofit/>
            </a:bodyPr>
            <a:lstStyle/>
            <a:p>
              <a:pPr marL="0" marR="0" lvl="0" indent="0" algn="r" rtl="0">
                <a:lnSpc>
                  <a:spcPct val="100000"/>
                </a:lnSpc>
                <a:spcBef>
                  <a:spcPts val="0"/>
                </a:spcBef>
                <a:spcAft>
                  <a:spcPts val="0"/>
                </a:spcAft>
                <a:buClr>
                  <a:srgbClr val="333333"/>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grpSp>
      <p:sp>
        <p:nvSpPr>
          <p:cNvPr id="371" name="Google Shape;371;p19"/>
          <p:cNvSpPr txBox="1"/>
          <p:nvPr/>
        </p:nvSpPr>
        <p:spPr>
          <a:xfrm>
            <a:off x="3487912" y="3453255"/>
            <a:ext cx="1659581" cy="92328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Palatino"/>
              <a:buNone/>
            </a:pPr>
            <a:r>
              <a:rPr lang="en-US" sz="1800" u="none" strike="noStrike" cap="none">
                <a:solidFill>
                  <a:srgbClr val="333333"/>
                </a:solidFill>
                <a:latin typeface="Helvetica" pitchFamily="2" charset="0"/>
                <a:ea typeface="Palatino"/>
                <a:cs typeface="Palatino"/>
                <a:sym typeface="Palatino"/>
              </a:rPr>
              <a:t>Theory (Pattern)</a:t>
            </a:r>
            <a:br>
              <a:rPr lang="en-US" sz="1800" u="none" strike="noStrike" cap="none">
                <a:solidFill>
                  <a:srgbClr val="333333"/>
                </a:solidFill>
                <a:latin typeface="Helvetica" pitchFamily="2" charset="0"/>
                <a:ea typeface="Palatino"/>
                <a:cs typeface="Palatino"/>
                <a:sym typeface="Palatino"/>
              </a:rPr>
            </a:br>
            <a:r>
              <a:rPr lang="en-US" sz="1800" u="none" strike="noStrike" cap="none">
                <a:solidFill>
                  <a:srgbClr val="333333"/>
                </a:solidFill>
                <a:latin typeface="Helvetica" pitchFamily="2" charset="0"/>
                <a:ea typeface="Palatino"/>
                <a:cs typeface="Palatino"/>
                <a:sym typeface="Palatino"/>
              </a:rPr>
              <a:t>Building</a:t>
            </a:r>
            <a:endParaRPr dirty="0"/>
          </a:p>
        </p:txBody>
      </p:sp>
      <p:sp>
        <p:nvSpPr>
          <p:cNvPr id="372" name="Google Shape;372;p19"/>
          <p:cNvSpPr/>
          <p:nvPr/>
        </p:nvSpPr>
        <p:spPr>
          <a:xfrm>
            <a:off x="2562647" y="2365091"/>
            <a:ext cx="1690531" cy="4040993"/>
          </a:xfrm>
          <a:custGeom>
            <a:avLst/>
            <a:gdLst/>
            <a:ahLst/>
            <a:cxnLst/>
            <a:rect l="l" t="t" r="r" b="b"/>
            <a:pathLst>
              <a:path w="21478" h="21306" extrusionOk="0">
                <a:moveTo>
                  <a:pt x="21478" y="4"/>
                </a:moveTo>
                <a:cubicBezTo>
                  <a:pt x="9796" y="-157"/>
                  <a:pt x="122" y="4584"/>
                  <a:pt x="1" y="10530"/>
                </a:cubicBezTo>
                <a:cubicBezTo>
                  <a:pt x="-122" y="16560"/>
                  <a:pt x="9598" y="21443"/>
                  <a:pt x="21447" y="21303"/>
                </a:cubicBezTo>
              </a:path>
            </a:pathLst>
          </a:custGeom>
          <a:noFill/>
          <a:ln w="25400" cap="flat" cmpd="sng">
            <a:solidFill>
              <a:srgbClr val="000000"/>
            </a:solidFill>
            <a:prstDash val="solid"/>
            <a:miter lim="400000"/>
            <a:headEnd type="none" w="sm" len="sm"/>
            <a:tailEnd type="none" w="sm" len="sm"/>
          </a:ln>
        </p:spPr>
        <p:txBody>
          <a:bodyPr spcFirstLastPara="1" wrap="square" lIns="0" tIns="0" rIns="0" bIns="0" anchor="t"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373" name="Google Shape;373;p19"/>
          <p:cNvSpPr/>
          <p:nvPr/>
        </p:nvSpPr>
        <p:spPr>
          <a:xfrm rot="10798995">
            <a:off x="7986622" y="2369729"/>
            <a:ext cx="1560213" cy="4038358"/>
          </a:xfrm>
          <a:custGeom>
            <a:avLst/>
            <a:gdLst/>
            <a:ahLst/>
            <a:cxnLst/>
            <a:rect l="l" t="t" r="r" b="b"/>
            <a:pathLst>
              <a:path w="21478" h="21306" extrusionOk="0">
                <a:moveTo>
                  <a:pt x="21478" y="4"/>
                </a:moveTo>
                <a:cubicBezTo>
                  <a:pt x="9796" y="-157"/>
                  <a:pt x="122" y="4584"/>
                  <a:pt x="1" y="10530"/>
                </a:cubicBezTo>
                <a:cubicBezTo>
                  <a:pt x="-122" y="16560"/>
                  <a:pt x="9598" y="21443"/>
                  <a:pt x="21447" y="21303"/>
                </a:cubicBezTo>
              </a:path>
            </a:pathLst>
          </a:custGeom>
          <a:noFill/>
          <a:ln w="25400" cap="flat" cmpd="sng">
            <a:solidFill>
              <a:srgbClr val="000000"/>
            </a:solidFill>
            <a:prstDash val="solid"/>
            <a:miter lim="400000"/>
            <a:headEnd type="none" w="sm" len="sm"/>
            <a:tailEnd type="none" w="sm" len="sm"/>
          </a:ln>
        </p:spPr>
        <p:txBody>
          <a:bodyPr spcFirstLastPara="1" wrap="square" lIns="0" tIns="0" rIns="0" bIns="0" anchor="t"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374" name="Google Shape;374;p19"/>
          <p:cNvSpPr txBox="1"/>
          <p:nvPr/>
        </p:nvSpPr>
        <p:spPr>
          <a:xfrm>
            <a:off x="9620501" y="4264798"/>
            <a:ext cx="1533378"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sng" strike="noStrike" cap="none">
                <a:solidFill>
                  <a:srgbClr val="000000"/>
                </a:solidFill>
                <a:latin typeface="Helvetica" pitchFamily="2" charset="0"/>
                <a:ea typeface="Palatino"/>
                <a:cs typeface="Palatino"/>
                <a:sym typeface="Palatino"/>
              </a:rPr>
              <a:t>Deduction</a:t>
            </a:r>
            <a:endParaRPr dirty="0"/>
          </a:p>
        </p:txBody>
      </p:sp>
      <p:sp>
        <p:nvSpPr>
          <p:cNvPr id="375" name="Google Shape;375;p19"/>
          <p:cNvSpPr/>
          <p:nvPr/>
        </p:nvSpPr>
        <p:spPr>
          <a:xfrm>
            <a:off x="4258733" y="7445988"/>
            <a:ext cx="3724739" cy="586741"/>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t" anchorCtr="0">
            <a:noAutofit/>
          </a:bodyPr>
          <a:lstStyle/>
          <a:p>
            <a:pPr marL="57798" marR="57798" lvl="0" indent="0" algn="r" rtl="0">
              <a:lnSpc>
                <a:spcPct val="100000"/>
              </a:lnSpc>
              <a:spcBef>
                <a:spcPts val="0"/>
              </a:spcBef>
              <a:spcAft>
                <a:spcPts val="0"/>
              </a:spcAft>
              <a:buClr>
                <a:srgbClr val="000000"/>
              </a:buClr>
              <a:buSzPts val="1800"/>
              <a:buFont typeface="Palatino"/>
              <a:buNone/>
            </a:pPr>
            <a:r>
              <a:rPr lang="en-US" sz="1800" u="none" strike="noStrike" cap="none">
                <a:solidFill>
                  <a:srgbClr val="000000"/>
                </a:solidFill>
                <a:latin typeface="Helvetica" pitchFamily="2" charset="0"/>
                <a:ea typeface="Palatino"/>
                <a:cs typeface="Palatino"/>
                <a:sym typeface="Palatino"/>
              </a:rPr>
              <a:t>Units of Analysis</a:t>
            </a:r>
            <a:endParaRPr dirty="0"/>
          </a:p>
        </p:txBody>
      </p:sp>
      <p:sp>
        <p:nvSpPr>
          <p:cNvPr id="376" name="Google Shape;376;p19"/>
          <p:cNvSpPr txBox="1"/>
          <p:nvPr/>
        </p:nvSpPr>
        <p:spPr>
          <a:xfrm>
            <a:off x="8004215" y="7707681"/>
            <a:ext cx="3108537" cy="37959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1800"/>
              <a:buFont typeface="Palatino"/>
              <a:buNone/>
            </a:pPr>
            <a:r>
              <a:rPr lang="en-US" sz="1800" u="none" strike="noStrike" cap="none">
                <a:solidFill>
                  <a:srgbClr val="000000"/>
                </a:solidFill>
                <a:latin typeface="Helvetica" pitchFamily="2" charset="0"/>
                <a:ea typeface="Palatino"/>
                <a:cs typeface="Palatino"/>
                <a:sym typeface="Palatino"/>
              </a:rPr>
              <a:t>Sampling Frame (Population)</a:t>
            </a:r>
            <a:endParaRPr dirty="0"/>
          </a:p>
        </p:txBody>
      </p:sp>
      <p:cxnSp>
        <p:nvCxnSpPr>
          <p:cNvPr id="377" name="Google Shape;377;p19"/>
          <p:cNvCxnSpPr/>
          <p:nvPr/>
        </p:nvCxnSpPr>
        <p:spPr>
          <a:xfrm rot="10800000" flipH="1">
            <a:off x="5835436" y="6877921"/>
            <a:ext cx="1" cy="457201"/>
          </a:xfrm>
          <a:prstGeom prst="straightConnector1">
            <a:avLst/>
          </a:prstGeom>
          <a:noFill/>
          <a:ln w="12700" cap="flat" cmpd="sng">
            <a:solidFill>
              <a:srgbClr val="000000"/>
            </a:solidFill>
            <a:prstDash val="solid"/>
            <a:round/>
            <a:headEnd type="none" w="sm" len="sm"/>
            <a:tailEnd type="triangle" w="med" len="med"/>
          </a:ln>
        </p:spPr>
      </p:cxnSp>
      <p:cxnSp>
        <p:nvCxnSpPr>
          <p:cNvPr id="378" name="Google Shape;378;p19"/>
          <p:cNvCxnSpPr/>
          <p:nvPr/>
        </p:nvCxnSpPr>
        <p:spPr>
          <a:xfrm>
            <a:off x="6248102" y="6915239"/>
            <a:ext cx="1" cy="409032"/>
          </a:xfrm>
          <a:prstGeom prst="straightConnector1">
            <a:avLst/>
          </a:prstGeom>
          <a:noFill/>
          <a:ln w="12700" cap="flat" cmpd="sng">
            <a:solidFill>
              <a:srgbClr val="000000"/>
            </a:solidFill>
            <a:prstDash val="solid"/>
            <a:round/>
            <a:headEnd type="none" w="sm" len="sm"/>
            <a:tailEnd type="triangle" w="med" len="med"/>
          </a:ln>
        </p:spPr>
      </p:cxnSp>
      <p:cxnSp>
        <p:nvCxnSpPr>
          <p:cNvPr id="379" name="Google Shape;379;p19"/>
          <p:cNvCxnSpPr/>
          <p:nvPr/>
        </p:nvCxnSpPr>
        <p:spPr>
          <a:xfrm rot="10800000" flipH="1">
            <a:off x="6044902" y="8154444"/>
            <a:ext cx="1" cy="457201"/>
          </a:xfrm>
          <a:prstGeom prst="straightConnector1">
            <a:avLst/>
          </a:prstGeom>
          <a:noFill/>
          <a:ln w="12700" cap="flat" cmpd="sng">
            <a:solidFill>
              <a:srgbClr val="000000"/>
            </a:solidFill>
            <a:prstDash val="solid"/>
            <a:round/>
            <a:headEnd type="none" w="sm" len="sm"/>
            <a:tailEnd type="triangle" w="med" len="med"/>
          </a:ln>
        </p:spPr>
      </p:cxnSp>
      <p:sp>
        <p:nvSpPr>
          <p:cNvPr id="380" name="Google Shape;380;p19"/>
          <p:cNvSpPr txBox="1"/>
          <p:nvPr/>
        </p:nvSpPr>
        <p:spPr>
          <a:xfrm>
            <a:off x="6082281" y="8241729"/>
            <a:ext cx="1081052" cy="37959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1800"/>
              <a:buFont typeface="Palatino"/>
              <a:buNone/>
            </a:pPr>
            <a:r>
              <a:rPr lang="en-US" sz="1800" u="sng" strike="noStrike" cap="none">
                <a:solidFill>
                  <a:srgbClr val="000000"/>
                </a:solidFill>
                <a:latin typeface="Helvetica" pitchFamily="2" charset="0"/>
                <a:ea typeface="Palatino"/>
                <a:cs typeface="Palatino"/>
                <a:sym typeface="Palatino"/>
              </a:rPr>
              <a:t>Sampling</a:t>
            </a:r>
            <a:endParaRPr dirty="0"/>
          </a:p>
        </p:txBody>
      </p:sp>
      <p:sp>
        <p:nvSpPr>
          <p:cNvPr id="381" name="Google Shape;381;p19"/>
          <p:cNvSpPr txBox="1"/>
          <p:nvPr/>
        </p:nvSpPr>
        <p:spPr>
          <a:xfrm>
            <a:off x="8073640" y="2670684"/>
            <a:ext cx="1557190"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sng" strike="noStrike" cap="none">
                <a:solidFill>
                  <a:srgbClr val="000000"/>
                </a:solidFill>
                <a:latin typeface="Helvetica" pitchFamily="2" charset="0"/>
                <a:ea typeface="Palatino"/>
                <a:cs typeface="Palatino"/>
                <a:sym typeface="Palatino"/>
              </a:rPr>
              <a:t>Abduction</a:t>
            </a:r>
            <a:endParaRPr dirty="0"/>
          </a:p>
        </p:txBody>
      </p:sp>
      <p:pic>
        <p:nvPicPr>
          <p:cNvPr id="382" name="Google Shape;382;p19" descr="document-vector-icons-set-gray-isolated-grey-background-eps-file-available-33947825.jpg"/>
          <p:cNvPicPr preferRelativeResize="0"/>
          <p:nvPr/>
        </p:nvPicPr>
        <p:blipFill rotWithShape="1">
          <a:blip r:embed="rId3">
            <a:alphaModFix/>
          </a:blip>
          <a:srcRect l="4806" t="3622" r="6944" b="4140"/>
          <a:stretch/>
        </p:blipFill>
        <p:spPr>
          <a:xfrm>
            <a:off x="4880159" y="7498058"/>
            <a:ext cx="360845" cy="457201"/>
          </a:xfrm>
          <a:custGeom>
            <a:avLst/>
            <a:gdLst/>
            <a:ahLst/>
            <a:cxnLst/>
            <a:rect l="l" t="t" r="r" b="b"/>
            <a:pathLst>
              <a:path w="21584" h="21600" extrusionOk="0">
                <a:moveTo>
                  <a:pt x="7625" y="0"/>
                </a:moveTo>
                <a:cubicBezTo>
                  <a:pt x="7541" y="25"/>
                  <a:pt x="7483" y="56"/>
                  <a:pt x="7459" y="94"/>
                </a:cubicBezTo>
                <a:cubicBezTo>
                  <a:pt x="7437" y="130"/>
                  <a:pt x="7429" y="291"/>
                  <a:pt x="7412" y="412"/>
                </a:cubicBezTo>
                <a:cubicBezTo>
                  <a:pt x="7402" y="594"/>
                  <a:pt x="7409" y="827"/>
                  <a:pt x="7412" y="975"/>
                </a:cubicBezTo>
                <a:cubicBezTo>
                  <a:pt x="7415" y="1142"/>
                  <a:pt x="7403" y="1585"/>
                  <a:pt x="7412" y="1969"/>
                </a:cubicBezTo>
                <a:lnTo>
                  <a:pt x="7435" y="2662"/>
                </a:lnTo>
                <a:lnTo>
                  <a:pt x="8124" y="2662"/>
                </a:lnTo>
                <a:lnTo>
                  <a:pt x="8812" y="2662"/>
                </a:lnTo>
                <a:lnTo>
                  <a:pt x="8860" y="1912"/>
                </a:lnTo>
                <a:lnTo>
                  <a:pt x="8907" y="1181"/>
                </a:lnTo>
                <a:lnTo>
                  <a:pt x="8907" y="1162"/>
                </a:lnTo>
                <a:lnTo>
                  <a:pt x="14344" y="1125"/>
                </a:lnTo>
                <a:cubicBezTo>
                  <a:pt x="18287" y="1100"/>
                  <a:pt x="19838" y="1117"/>
                  <a:pt x="19993" y="1219"/>
                </a:cubicBezTo>
                <a:cubicBezTo>
                  <a:pt x="20171" y="1335"/>
                  <a:pt x="20207" y="2397"/>
                  <a:pt x="20207" y="7406"/>
                </a:cubicBezTo>
                <a:cubicBezTo>
                  <a:pt x="20207" y="10861"/>
                  <a:pt x="20205" y="12412"/>
                  <a:pt x="20088" y="13125"/>
                </a:cubicBezTo>
                <a:lnTo>
                  <a:pt x="20088" y="13538"/>
                </a:lnTo>
                <a:lnTo>
                  <a:pt x="19970" y="13538"/>
                </a:lnTo>
                <a:cubicBezTo>
                  <a:pt x="19851" y="13727"/>
                  <a:pt x="19665" y="13723"/>
                  <a:pt x="19400" y="13706"/>
                </a:cubicBezTo>
                <a:cubicBezTo>
                  <a:pt x="18962" y="13678"/>
                  <a:pt x="18833" y="13694"/>
                  <a:pt x="18783" y="13912"/>
                </a:cubicBezTo>
                <a:lnTo>
                  <a:pt x="18759" y="14269"/>
                </a:lnTo>
                <a:lnTo>
                  <a:pt x="18735" y="14438"/>
                </a:lnTo>
                <a:lnTo>
                  <a:pt x="18735" y="14888"/>
                </a:lnTo>
                <a:lnTo>
                  <a:pt x="19447" y="14906"/>
                </a:lnTo>
                <a:lnTo>
                  <a:pt x="20160" y="14906"/>
                </a:lnTo>
                <a:lnTo>
                  <a:pt x="21299" y="14888"/>
                </a:lnTo>
                <a:cubicBezTo>
                  <a:pt x="21506" y="14866"/>
                  <a:pt x="21583" y="14832"/>
                  <a:pt x="21584" y="14775"/>
                </a:cubicBezTo>
                <a:lnTo>
                  <a:pt x="21584" y="7444"/>
                </a:lnTo>
                <a:lnTo>
                  <a:pt x="21584" y="56"/>
                </a:lnTo>
                <a:lnTo>
                  <a:pt x="21323" y="0"/>
                </a:lnTo>
                <a:lnTo>
                  <a:pt x="14510" y="0"/>
                </a:lnTo>
                <a:lnTo>
                  <a:pt x="7625" y="0"/>
                </a:lnTo>
                <a:close/>
                <a:moveTo>
                  <a:pt x="14439" y="3281"/>
                </a:moveTo>
                <a:lnTo>
                  <a:pt x="10830" y="3300"/>
                </a:lnTo>
                <a:lnTo>
                  <a:pt x="3946" y="3300"/>
                </a:lnTo>
                <a:cubicBezTo>
                  <a:pt x="3862" y="3325"/>
                  <a:pt x="3803" y="3369"/>
                  <a:pt x="3756" y="3412"/>
                </a:cubicBezTo>
                <a:lnTo>
                  <a:pt x="3756" y="4688"/>
                </a:lnTo>
                <a:lnTo>
                  <a:pt x="3756" y="5869"/>
                </a:lnTo>
                <a:cubicBezTo>
                  <a:pt x="3765" y="5901"/>
                  <a:pt x="3770" y="5993"/>
                  <a:pt x="3780" y="6000"/>
                </a:cubicBezTo>
                <a:cubicBezTo>
                  <a:pt x="3796" y="6011"/>
                  <a:pt x="3997" y="6034"/>
                  <a:pt x="4136" y="6056"/>
                </a:cubicBezTo>
                <a:lnTo>
                  <a:pt x="4444" y="6038"/>
                </a:lnTo>
                <a:lnTo>
                  <a:pt x="5062" y="6019"/>
                </a:lnTo>
                <a:cubicBezTo>
                  <a:pt x="5099" y="5975"/>
                  <a:pt x="5113" y="5889"/>
                  <a:pt x="5133" y="5812"/>
                </a:cubicBezTo>
                <a:lnTo>
                  <a:pt x="5133" y="5381"/>
                </a:lnTo>
                <a:cubicBezTo>
                  <a:pt x="5133" y="4897"/>
                  <a:pt x="5206" y="4721"/>
                  <a:pt x="5418" y="4631"/>
                </a:cubicBezTo>
                <a:cubicBezTo>
                  <a:pt x="5582" y="4562"/>
                  <a:pt x="7865" y="4525"/>
                  <a:pt x="11068" y="4538"/>
                </a:cubicBezTo>
                <a:lnTo>
                  <a:pt x="16433" y="4556"/>
                </a:lnTo>
                <a:lnTo>
                  <a:pt x="16433" y="4612"/>
                </a:lnTo>
                <a:lnTo>
                  <a:pt x="16433" y="10800"/>
                </a:lnTo>
                <a:lnTo>
                  <a:pt x="16433" y="10838"/>
                </a:lnTo>
                <a:lnTo>
                  <a:pt x="16433" y="17044"/>
                </a:lnTo>
                <a:lnTo>
                  <a:pt x="15697" y="17081"/>
                </a:lnTo>
                <a:lnTo>
                  <a:pt x="15056" y="17119"/>
                </a:lnTo>
                <a:cubicBezTo>
                  <a:pt x="15025" y="17142"/>
                  <a:pt x="15005" y="17180"/>
                  <a:pt x="14985" y="17212"/>
                </a:cubicBezTo>
                <a:lnTo>
                  <a:pt x="14985" y="17662"/>
                </a:lnTo>
                <a:lnTo>
                  <a:pt x="14985" y="18075"/>
                </a:lnTo>
                <a:cubicBezTo>
                  <a:pt x="15028" y="18141"/>
                  <a:pt x="15083" y="18181"/>
                  <a:pt x="15174" y="18206"/>
                </a:cubicBezTo>
                <a:lnTo>
                  <a:pt x="16433" y="18206"/>
                </a:lnTo>
                <a:lnTo>
                  <a:pt x="17643" y="18206"/>
                </a:lnTo>
                <a:cubicBezTo>
                  <a:pt x="17738" y="18190"/>
                  <a:pt x="17859" y="18171"/>
                  <a:pt x="17881" y="18150"/>
                </a:cubicBezTo>
                <a:cubicBezTo>
                  <a:pt x="17885" y="18146"/>
                  <a:pt x="17901" y="18056"/>
                  <a:pt x="17904" y="18038"/>
                </a:cubicBezTo>
                <a:lnTo>
                  <a:pt x="17904" y="10744"/>
                </a:lnTo>
                <a:lnTo>
                  <a:pt x="17904" y="3338"/>
                </a:lnTo>
                <a:lnTo>
                  <a:pt x="17596" y="3319"/>
                </a:lnTo>
                <a:cubicBezTo>
                  <a:pt x="17394" y="3308"/>
                  <a:pt x="15958" y="3286"/>
                  <a:pt x="14439" y="3281"/>
                </a:cubicBezTo>
                <a:close/>
                <a:moveTo>
                  <a:pt x="6818" y="3544"/>
                </a:moveTo>
                <a:cubicBezTo>
                  <a:pt x="6981" y="3549"/>
                  <a:pt x="7141" y="3660"/>
                  <a:pt x="7056" y="3769"/>
                </a:cubicBezTo>
                <a:cubicBezTo>
                  <a:pt x="7007" y="3831"/>
                  <a:pt x="6893" y="3881"/>
                  <a:pt x="6818" y="3881"/>
                </a:cubicBezTo>
                <a:cubicBezTo>
                  <a:pt x="6603" y="3881"/>
                  <a:pt x="6504" y="3665"/>
                  <a:pt x="6676" y="3581"/>
                </a:cubicBezTo>
                <a:cubicBezTo>
                  <a:pt x="6727" y="3556"/>
                  <a:pt x="6764" y="3542"/>
                  <a:pt x="6818" y="3544"/>
                </a:cubicBezTo>
                <a:close/>
                <a:moveTo>
                  <a:pt x="7103" y="6675"/>
                </a:moveTo>
                <a:cubicBezTo>
                  <a:pt x="3605" y="6687"/>
                  <a:pt x="121" y="6720"/>
                  <a:pt x="100" y="6769"/>
                </a:cubicBezTo>
                <a:cubicBezTo>
                  <a:pt x="76" y="6825"/>
                  <a:pt x="48" y="10132"/>
                  <a:pt x="29" y="14006"/>
                </a:cubicBezTo>
                <a:cubicBezTo>
                  <a:pt x="28" y="14134"/>
                  <a:pt x="6" y="14102"/>
                  <a:pt x="5" y="14231"/>
                </a:cubicBezTo>
                <a:cubicBezTo>
                  <a:pt x="3" y="14648"/>
                  <a:pt x="7" y="14704"/>
                  <a:pt x="5" y="15131"/>
                </a:cubicBezTo>
                <a:cubicBezTo>
                  <a:pt x="-16" y="19226"/>
                  <a:pt x="30" y="21442"/>
                  <a:pt x="124" y="21600"/>
                </a:cubicBezTo>
                <a:lnTo>
                  <a:pt x="14106" y="21600"/>
                </a:lnTo>
                <a:cubicBezTo>
                  <a:pt x="14150" y="21547"/>
                  <a:pt x="14178" y="21241"/>
                  <a:pt x="14201" y="20756"/>
                </a:cubicBezTo>
                <a:lnTo>
                  <a:pt x="14201" y="20475"/>
                </a:lnTo>
                <a:cubicBezTo>
                  <a:pt x="14215" y="14297"/>
                  <a:pt x="14203" y="10297"/>
                  <a:pt x="14177" y="8438"/>
                </a:cubicBezTo>
                <a:cubicBezTo>
                  <a:pt x="14162" y="7608"/>
                  <a:pt x="14145" y="6772"/>
                  <a:pt x="14130" y="6731"/>
                </a:cubicBezTo>
                <a:cubicBezTo>
                  <a:pt x="14025" y="6684"/>
                  <a:pt x="10579" y="6663"/>
                  <a:pt x="7103" y="6675"/>
                </a:cubicBezTo>
                <a:close/>
              </a:path>
            </a:pathLst>
          </a:custGeom>
          <a:noFill/>
          <a:ln>
            <a:noFill/>
          </a:ln>
        </p:spPr>
      </p:pic>
      <p:pic>
        <p:nvPicPr>
          <p:cNvPr id="383" name="Google Shape;383;p19" descr="human-pictogram-icons-vector-illustration-51730215.jpg"/>
          <p:cNvPicPr preferRelativeResize="0"/>
          <p:nvPr/>
        </p:nvPicPr>
        <p:blipFill rotWithShape="1">
          <a:blip r:embed="rId4">
            <a:alphaModFix/>
          </a:blip>
          <a:srcRect l="6617" t="3238" r="7665" b="4992"/>
          <a:stretch/>
        </p:blipFill>
        <p:spPr>
          <a:xfrm>
            <a:off x="5497559" y="7487898"/>
            <a:ext cx="224880"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384" name="Google Shape;384;p19" descr="human-pictogram-icons-vector-illustration-51730215.jpg"/>
          <p:cNvPicPr preferRelativeResize="0"/>
          <p:nvPr/>
        </p:nvPicPr>
        <p:blipFill rotWithShape="1">
          <a:blip r:embed="rId5">
            <a:alphaModFix/>
          </a:blip>
          <a:srcRect l="6617" t="3238" r="7665" b="4992"/>
          <a:stretch/>
        </p:blipFill>
        <p:spPr>
          <a:xfrm>
            <a:off x="5779413" y="7490042"/>
            <a:ext cx="224879"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sp>
        <p:nvSpPr>
          <p:cNvPr id="385" name="Google Shape;385;p19"/>
          <p:cNvSpPr txBox="1"/>
          <p:nvPr/>
        </p:nvSpPr>
        <p:spPr>
          <a:xfrm>
            <a:off x="7033617" y="3391871"/>
            <a:ext cx="1132841" cy="92328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Palatino"/>
              <a:buNone/>
            </a:pPr>
            <a:r>
              <a:rPr lang="en-US" sz="1800" u="none" strike="noStrike" cap="none">
                <a:solidFill>
                  <a:srgbClr val="333333"/>
                </a:solidFill>
                <a:latin typeface="Helvetica" pitchFamily="2" charset="0"/>
                <a:ea typeface="Palatino"/>
                <a:cs typeface="Palatino"/>
                <a:sym typeface="Palatino"/>
              </a:rPr>
              <a:t>Hypothesis</a:t>
            </a:r>
            <a:br>
              <a:rPr lang="en-US" sz="1800" u="none" strike="noStrike" cap="none">
                <a:solidFill>
                  <a:srgbClr val="333333"/>
                </a:solidFill>
                <a:latin typeface="Helvetica" pitchFamily="2" charset="0"/>
                <a:ea typeface="Palatino"/>
                <a:cs typeface="Palatino"/>
                <a:sym typeface="Palatino"/>
              </a:rPr>
            </a:br>
            <a:r>
              <a:rPr lang="en-US" sz="1800" u="none" strike="noStrike" cap="none">
                <a:solidFill>
                  <a:srgbClr val="333333"/>
                </a:solidFill>
                <a:latin typeface="Helvetica" pitchFamily="2" charset="0"/>
                <a:ea typeface="Palatino"/>
                <a:cs typeface="Palatino"/>
                <a:sym typeface="Palatino"/>
              </a:rPr>
              <a:t>Building</a:t>
            </a:r>
            <a:endParaRPr dirty="0"/>
          </a:p>
        </p:txBody>
      </p:sp>
      <p:grpSp>
        <p:nvGrpSpPr>
          <p:cNvPr id="386" name="Google Shape;386;p19"/>
          <p:cNvGrpSpPr/>
          <p:nvPr/>
        </p:nvGrpSpPr>
        <p:grpSpPr>
          <a:xfrm>
            <a:off x="5517257" y="8667800"/>
            <a:ext cx="2515985" cy="1107618"/>
            <a:chOff x="0" y="0"/>
            <a:chExt cx="2515984" cy="1107616"/>
          </a:xfrm>
        </p:grpSpPr>
        <p:sp>
          <p:nvSpPr>
            <p:cNvPr id="387" name="Google Shape;387;p19"/>
            <p:cNvSpPr txBox="1"/>
            <p:nvPr/>
          </p:nvSpPr>
          <p:spPr>
            <a:xfrm>
              <a:off x="953085" y="266362"/>
              <a:ext cx="1562899" cy="841254"/>
            </a:xfrm>
            <a:prstGeom prst="rect">
              <a:avLst/>
            </a:prstGeom>
            <a:noFill/>
            <a:ln>
              <a:noFill/>
            </a:ln>
          </p:spPr>
          <p:txBody>
            <a:bodyPr spcFirstLastPara="1" wrap="square" lIns="50800" tIns="50800" rIns="50800" bIns="50800" anchor="ctr" anchorCtr="0">
              <a:spAutoFit/>
            </a:bodyPr>
            <a:lstStyle/>
            <a:p>
              <a:pPr marL="57798" marR="57798" lvl="0" indent="0" algn="r"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Real World</a:t>
              </a:r>
              <a:endParaRPr dirty="0"/>
            </a:p>
          </p:txBody>
        </p:sp>
        <p:pic>
          <p:nvPicPr>
            <p:cNvPr id="388" name="Google Shape;388;p19" descr="Image"/>
            <p:cNvPicPr preferRelativeResize="0"/>
            <p:nvPr/>
          </p:nvPicPr>
          <p:blipFill rotWithShape="1">
            <a:blip r:embed="rId6">
              <a:alphaModFix/>
            </a:blip>
            <a:srcRect/>
            <a:stretch/>
          </p:blipFill>
          <p:spPr>
            <a:xfrm>
              <a:off x="0" y="0"/>
              <a:ext cx="1055165" cy="916608"/>
            </a:xfrm>
            <a:prstGeom prst="rect">
              <a:avLst/>
            </a:prstGeom>
            <a:noFill/>
            <a:ln>
              <a:noFill/>
            </a:ln>
          </p:spPr>
        </p:pic>
      </p:grpSp>
      <p:sp>
        <p:nvSpPr>
          <p:cNvPr id="389" name="Google Shape;389;p19"/>
          <p:cNvSpPr txBox="1"/>
          <p:nvPr/>
        </p:nvSpPr>
        <p:spPr>
          <a:xfrm>
            <a:off x="990029" y="4184464"/>
            <a:ext cx="1431579"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sng" strike="noStrike" cap="none">
                <a:solidFill>
                  <a:srgbClr val="000000"/>
                </a:solidFill>
                <a:latin typeface="Helvetica" pitchFamily="2" charset="0"/>
                <a:ea typeface="Palatino"/>
                <a:cs typeface="Palatino"/>
                <a:sym typeface="Palatino"/>
              </a:rPr>
              <a:t>Induction</a:t>
            </a:r>
            <a:endParaRPr dirty="0"/>
          </a:p>
        </p:txBody>
      </p:sp>
      <p:pic>
        <p:nvPicPr>
          <p:cNvPr id="390" name="Google Shape;390;p19" descr="Ethnographic studies,… Ethnographic studies,Folklore gathering"/>
          <p:cNvPicPr preferRelativeResize="0"/>
          <p:nvPr/>
        </p:nvPicPr>
        <p:blipFill rotWithShape="1">
          <a:blip r:embed="rId7">
            <a:alphaModFix/>
          </a:blip>
          <a:srcRect/>
          <a:stretch/>
        </p:blipFill>
        <p:spPr>
          <a:xfrm rot="2485">
            <a:off x="367402" y="2025274"/>
            <a:ext cx="2066408" cy="1405874"/>
          </a:xfrm>
          <a:prstGeom prst="rect">
            <a:avLst/>
          </a:prstGeom>
          <a:noFill/>
          <a:ln>
            <a:noFill/>
          </a:ln>
          <a:effectLst>
            <a:outerShdw blurRad="63500" dist="25400" dir="5400000" rotWithShape="0">
              <a:srgbClr val="000000">
                <a:alpha val="49803"/>
              </a:srgbClr>
            </a:outerShdw>
          </a:effectLst>
        </p:spPr>
      </p:pic>
      <p:pic>
        <p:nvPicPr>
          <p:cNvPr id="391" name="Google Shape;391;p19" descr="Case studies / Field studies… Case studies / Field studies(Confirmatory)"/>
          <p:cNvPicPr preferRelativeResize="0"/>
          <p:nvPr/>
        </p:nvPicPr>
        <p:blipFill rotWithShape="1">
          <a:blip r:embed="rId8">
            <a:alphaModFix/>
          </a:blip>
          <a:srcRect/>
          <a:stretch/>
        </p:blipFill>
        <p:spPr>
          <a:xfrm rot="2485">
            <a:off x="367402" y="4954936"/>
            <a:ext cx="2066408" cy="1405874"/>
          </a:xfrm>
          <a:prstGeom prst="rect">
            <a:avLst/>
          </a:prstGeom>
          <a:noFill/>
          <a:ln>
            <a:noFill/>
          </a:ln>
          <a:effectLst>
            <a:outerShdw blurRad="63500" dist="25400" dir="5400000" rotWithShape="0">
              <a:srgbClr val="000000">
                <a:alpha val="49803"/>
              </a:srgbClr>
            </a:outerShdw>
          </a:effectLst>
        </p:spPr>
      </p:pic>
      <p:pic>
        <p:nvPicPr>
          <p:cNvPr id="392" name="Google Shape;392;p19" descr="Formal analysis / logical reasoning Formal analysis / logical reasoning"/>
          <p:cNvPicPr preferRelativeResize="0"/>
          <p:nvPr/>
        </p:nvPicPr>
        <p:blipFill rotWithShape="1">
          <a:blip r:embed="rId9">
            <a:alphaModFix/>
          </a:blip>
          <a:srcRect/>
          <a:stretch/>
        </p:blipFill>
        <p:spPr>
          <a:xfrm rot="2485">
            <a:off x="367402" y="6419766"/>
            <a:ext cx="2066408" cy="1405875"/>
          </a:xfrm>
          <a:prstGeom prst="rect">
            <a:avLst/>
          </a:prstGeom>
          <a:noFill/>
          <a:ln>
            <a:noFill/>
          </a:ln>
          <a:effectLst>
            <a:outerShdw blurRad="63500" dist="25400" dir="5400000" rotWithShape="0">
              <a:srgbClr val="000000">
                <a:alpha val="49803"/>
              </a:srgbClr>
            </a:outerShdw>
          </a:effectLst>
        </p:spPr>
      </p:pic>
      <p:pic>
        <p:nvPicPr>
          <p:cNvPr id="393" name="Google Shape;393;p19" descr="Survey research Survey research"/>
          <p:cNvPicPr preferRelativeResize="0"/>
          <p:nvPr/>
        </p:nvPicPr>
        <p:blipFill rotWithShape="1">
          <a:blip r:embed="rId10">
            <a:alphaModFix/>
          </a:blip>
          <a:srcRect/>
          <a:stretch/>
        </p:blipFill>
        <p:spPr>
          <a:xfrm rot="2485">
            <a:off x="367402" y="7885513"/>
            <a:ext cx="2066408" cy="1405875"/>
          </a:xfrm>
          <a:prstGeom prst="rect">
            <a:avLst/>
          </a:prstGeom>
          <a:noFill/>
          <a:ln>
            <a:noFill/>
          </a:ln>
          <a:effectLst>
            <a:outerShdw blurRad="63500" dist="25400" dir="5400000" rotWithShape="0">
              <a:srgbClr val="000000">
                <a:alpha val="49803"/>
              </a:srgbClr>
            </a:outerShdw>
          </a:effectLst>
        </p:spPr>
      </p:pic>
      <p:pic>
        <p:nvPicPr>
          <p:cNvPr id="394" name="Google Shape;394;p19" descr="Case studies / Field studies… Case studies / Field studies(Exploratory)"/>
          <p:cNvPicPr preferRelativeResize="0"/>
          <p:nvPr/>
        </p:nvPicPr>
        <p:blipFill rotWithShape="1">
          <a:blip r:embed="rId11">
            <a:alphaModFix/>
          </a:blip>
          <a:srcRect/>
          <a:stretch/>
        </p:blipFill>
        <p:spPr>
          <a:xfrm rot="2485">
            <a:off x="367402" y="3487639"/>
            <a:ext cx="2068100" cy="1410807"/>
          </a:xfrm>
          <a:prstGeom prst="rect">
            <a:avLst/>
          </a:prstGeom>
          <a:noFill/>
          <a:ln>
            <a:noFill/>
          </a:ln>
          <a:effectLst>
            <a:outerShdw blurRad="63500" dist="25400" dir="5400000" rotWithShape="0">
              <a:srgbClr val="000000">
                <a:alpha val="49803"/>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0"/>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Survey research in a nutshell</a:t>
            </a:r>
            <a:endParaRPr/>
          </a:p>
        </p:txBody>
      </p:sp>
      <p:sp>
        <p:nvSpPr>
          <p:cNvPr id="400" name="Google Shape;400;p20"/>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3600"/>
              <a:buFont typeface="Palatino"/>
              <a:buNone/>
            </a:pPr>
            <a:r>
              <a:rPr lang="en-US" sz="3600" u="none" strike="noStrike" cap="none">
                <a:solidFill>
                  <a:srgbClr val="000000"/>
                </a:solidFill>
                <a:sym typeface="Palatino"/>
              </a:rPr>
              <a:t>Surveys </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allow for observational studies</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can have different purposes</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rely on both qualitative and qualitative data</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can employ different data analysis methods</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are (often) used in combination with multiple empirical methods (“research programmes”)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2"/>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dirty="0">
                <a:solidFill>
                  <a:srgbClr val="000000"/>
                </a:solidFill>
                <a:sym typeface="Palatino"/>
              </a:rPr>
              <a:t>This tutorial is based on…</a:t>
            </a:r>
            <a:endParaRPr dirty="0"/>
          </a:p>
        </p:txBody>
      </p:sp>
      <p:sp>
        <p:nvSpPr>
          <p:cNvPr id="49" name="Google Shape;49;p2"/>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600"/>
              <a:buFont typeface="Palatino"/>
              <a:buChar char="•"/>
            </a:pPr>
            <a:r>
              <a:rPr lang="en-US" sz="3200" u="none" strike="noStrike" cap="none" dirty="0">
                <a:solidFill>
                  <a:srgbClr val="000000"/>
                </a:solidFill>
                <a:sym typeface="Palatino"/>
              </a:rPr>
              <a:t>Previous editions given together with</a:t>
            </a:r>
            <a:endParaRPr sz="3200" dirty="0"/>
          </a:p>
          <a:p>
            <a:pPr marL="383540" lvl="0" indent="-114300" algn="l" rtl="0">
              <a:lnSpc>
                <a:spcPct val="100000"/>
              </a:lnSpc>
              <a:spcBef>
                <a:spcPts val="1000"/>
              </a:spcBef>
              <a:spcAft>
                <a:spcPts val="0"/>
              </a:spcAft>
              <a:buClr>
                <a:srgbClr val="000000"/>
              </a:buClr>
              <a:buSzPts val="3600"/>
              <a:buFont typeface="Palatino"/>
              <a:buNone/>
            </a:pPr>
            <a:endParaRPr dirty="0"/>
          </a:p>
          <a:p>
            <a:pPr marL="383540" lvl="0" indent="-114300" algn="l" rtl="0">
              <a:lnSpc>
                <a:spcPct val="100000"/>
              </a:lnSpc>
              <a:spcBef>
                <a:spcPts val="1000"/>
              </a:spcBef>
              <a:spcAft>
                <a:spcPts val="0"/>
              </a:spcAft>
              <a:buClr>
                <a:srgbClr val="000000"/>
              </a:buClr>
              <a:buSzPts val="3600"/>
              <a:buFont typeface="Palatino"/>
              <a:buNone/>
            </a:pPr>
            <a:endParaRPr dirty="0"/>
          </a:p>
          <a:p>
            <a:pPr marL="383540" lvl="0" indent="-114300" algn="l" rtl="0">
              <a:lnSpc>
                <a:spcPct val="100000"/>
              </a:lnSpc>
              <a:spcBef>
                <a:spcPts val="1000"/>
              </a:spcBef>
              <a:spcAft>
                <a:spcPts val="0"/>
              </a:spcAft>
              <a:buClr>
                <a:srgbClr val="000000"/>
              </a:buClr>
              <a:buSzPts val="3600"/>
              <a:buFont typeface="Palatino"/>
              <a:buNone/>
            </a:pPr>
            <a:endParaRPr dirty="0"/>
          </a:p>
          <a:p>
            <a:pPr marL="383540" lvl="0" indent="-114300" algn="l" rtl="0">
              <a:lnSpc>
                <a:spcPct val="100000"/>
              </a:lnSpc>
              <a:spcBef>
                <a:spcPts val="1000"/>
              </a:spcBef>
              <a:spcAft>
                <a:spcPts val="0"/>
              </a:spcAft>
              <a:buClr>
                <a:srgbClr val="000000"/>
              </a:buClr>
              <a:buSzPts val="3600"/>
              <a:buFont typeface="Palatino"/>
              <a:buNone/>
            </a:pPr>
            <a:endParaRPr dirty="0"/>
          </a:p>
          <a:p>
            <a:pPr marL="383540" lvl="0" indent="-114300" algn="l" rtl="0">
              <a:lnSpc>
                <a:spcPct val="100000"/>
              </a:lnSpc>
              <a:spcBef>
                <a:spcPts val="1000"/>
              </a:spcBef>
              <a:spcAft>
                <a:spcPts val="0"/>
              </a:spcAft>
              <a:buClr>
                <a:srgbClr val="000000"/>
              </a:buClr>
              <a:buSzPts val="3600"/>
              <a:buFont typeface="Palatino"/>
              <a:buNone/>
            </a:pPr>
            <a:endParaRPr dirty="0"/>
          </a:p>
          <a:p>
            <a:pPr marL="383540" lvl="0" indent="-342900" algn="l" rtl="0">
              <a:lnSpc>
                <a:spcPct val="100000"/>
              </a:lnSpc>
              <a:spcBef>
                <a:spcPts val="1000"/>
              </a:spcBef>
              <a:spcAft>
                <a:spcPts val="0"/>
              </a:spcAft>
              <a:buClr>
                <a:srgbClr val="000000"/>
              </a:buClr>
              <a:buSzPts val="3600"/>
              <a:buFont typeface="Palatino"/>
              <a:buChar char="•"/>
            </a:pPr>
            <a:endParaRPr lang="en-US" sz="3200" u="none" strike="noStrike" cap="none" dirty="0">
              <a:solidFill>
                <a:srgbClr val="000000"/>
              </a:solidFill>
              <a:sym typeface="Palatino"/>
            </a:endParaRPr>
          </a:p>
          <a:p>
            <a:pPr marL="383540" lvl="0" indent="-342900" algn="l" rtl="0">
              <a:lnSpc>
                <a:spcPct val="100000"/>
              </a:lnSpc>
              <a:spcBef>
                <a:spcPts val="1000"/>
              </a:spcBef>
              <a:spcAft>
                <a:spcPts val="0"/>
              </a:spcAft>
              <a:buClr>
                <a:srgbClr val="000000"/>
              </a:buClr>
              <a:buSzPts val="3600"/>
              <a:buFont typeface="Palatino"/>
              <a:buChar char="•"/>
            </a:pPr>
            <a:r>
              <a:rPr lang="en-US" sz="3200" u="none" strike="noStrike" cap="none" dirty="0">
                <a:solidFill>
                  <a:srgbClr val="000000"/>
                </a:solidFill>
                <a:sym typeface="Palatino"/>
              </a:rPr>
              <a:t>Experiences made in large survey research projects, e.g.</a:t>
            </a:r>
            <a:endParaRPr sz="3200" dirty="0"/>
          </a:p>
        </p:txBody>
      </p:sp>
      <p:pic>
        <p:nvPicPr>
          <p:cNvPr id="50" name="Google Shape;50;p2" descr="Image"/>
          <p:cNvPicPr preferRelativeResize="0"/>
          <p:nvPr/>
        </p:nvPicPr>
        <p:blipFill rotWithShape="1">
          <a:blip r:embed="rId3">
            <a:alphaModFix/>
          </a:blip>
          <a:srcRect/>
          <a:stretch/>
        </p:blipFill>
        <p:spPr>
          <a:xfrm>
            <a:off x="1222635" y="3061324"/>
            <a:ext cx="2019301" cy="2057401"/>
          </a:xfrm>
          <a:prstGeom prst="rect">
            <a:avLst/>
          </a:prstGeom>
          <a:noFill/>
          <a:ln>
            <a:noFill/>
          </a:ln>
        </p:spPr>
      </p:pic>
      <p:pic>
        <p:nvPicPr>
          <p:cNvPr id="51" name="Google Shape;51;p2" descr="Image"/>
          <p:cNvPicPr preferRelativeResize="0"/>
          <p:nvPr/>
        </p:nvPicPr>
        <p:blipFill rotWithShape="1">
          <a:blip r:embed="rId4">
            <a:alphaModFix/>
          </a:blip>
          <a:srcRect/>
          <a:stretch/>
        </p:blipFill>
        <p:spPr>
          <a:xfrm>
            <a:off x="5807561" y="3067674"/>
            <a:ext cx="2044701" cy="2044701"/>
          </a:xfrm>
          <a:prstGeom prst="rect">
            <a:avLst/>
          </a:prstGeom>
          <a:noFill/>
          <a:ln>
            <a:noFill/>
          </a:ln>
        </p:spPr>
      </p:pic>
      <p:pic>
        <p:nvPicPr>
          <p:cNvPr id="52" name="Google Shape;52;p2" descr="Image"/>
          <p:cNvPicPr preferRelativeResize="0"/>
          <p:nvPr/>
        </p:nvPicPr>
        <p:blipFill rotWithShape="1">
          <a:blip r:embed="rId5">
            <a:alphaModFix/>
          </a:blip>
          <a:srcRect/>
          <a:stretch/>
        </p:blipFill>
        <p:spPr>
          <a:xfrm>
            <a:off x="10169582" y="3067674"/>
            <a:ext cx="2044701" cy="2044701"/>
          </a:xfrm>
          <a:prstGeom prst="rect">
            <a:avLst/>
          </a:prstGeom>
          <a:noFill/>
          <a:ln>
            <a:noFill/>
          </a:ln>
        </p:spPr>
      </p:pic>
      <p:sp>
        <p:nvSpPr>
          <p:cNvPr id="53" name="Google Shape;53;p2"/>
          <p:cNvSpPr txBox="1"/>
          <p:nvPr/>
        </p:nvSpPr>
        <p:spPr>
          <a:xfrm>
            <a:off x="1139362" y="5175699"/>
            <a:ext cx="2896047"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Marco Torchiano</a:t>
            </a:r>
            <a:br>
              <a:rPr lang="en-US" sz="2400" u="none" strike="noStrike" cap="none">
                <a:solidFill>
                  <a:srgbClr val="000000"/>
                </a:solidFill>
                <a:latin typeface="Helvetica" pitchFamily="2" charset="0"/>
                <a:ea typeface="Palatino"/>
                <a:cs typeface="Palatino"/>
                <a:sym typeface="Palatino"/>
              </a:rPr>
            </a:br>
            <a:r>
              <a:rPr lang="en-US" sz="2400" u="none" strike="noStrike" cap="none">
                <a:solidFill>
                  <a:srgbClr val="000000"/>
                </a:solidFill>
                <a:latin typeface="Helvetica" pitchFamily="2" charset="0"/>
                <a:ea typeface="Palatino"/>
                <a:cs typeface="Palatino"/>
                <a:sym typeface="Palatino"/>
              </a:rPr>
              <a:t>Politecnico di Torino</a:t>
            </a:r>
            <a:endParaRPr dirty="0"/>
          </a:p>
        </p:txBody>
      </p:sp>
      <p:sp>
        <p:nvSpPr>
          <p:cNvPr id="54" name="Google Shape;54;p2"/>
          <p:cNvSpPr txBox="1"/>
          <p:nvPr/>
        </p:nvSpPr>
        <p:spPr>
          <a:xfrm>
            <a:off x="5263250" y="5376405"/>
            <a:ext cx="3853905" cy="121058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Guilherme H. Travassos</a:t>
            </a:r>
            <a:br>
              <a:rPr lang="en-US" sz="2400" u="none" strike="noStrike" cap="none">
                <a:solidFill>
                  <a:srgbClr val="000000"/>
                </a:solidFill>
                <a:latin typeface="Helvetica" pitchFamily="2" charset="0"/>
                <a:ea typeface="Palatino"/>
                <a:cs typeface="Palatino"/>
                <a:sym typeface="Palatino"/>
              </a:rPr>
            </a:br>
            <a:r>
              <a:rPr lang="en-US" sz="2400" u="none" strike="noStrike" cap="none">
                <a:solidFill>
                  <a:srgbClr val="000000"/>
                </a:solidFill>
                <a:latin typeface="Helvetica" pitchFamily="2" charset="0"/>
                <a:ea typeface="Palatino"/>
                <a:cs typeface="Palatino"/>
                <a:sym typeface="Palatino"/>
              </a:rPr>
              <a:t>COPPE, </a:t>
            </a:r>
            <a:br>
              <a:rPr lang="en-US" sz="2400" u="none" strike="noStrike" cap="none">
                <a:solidFill>
                  <a:srgbClr val="000000"/>
                </a:solidFill>
                <a:latin typeface="Helvetica" pitchFamily="2" charset="0"/>
                <a:ea typeface="Palatino"/>
                <a:cs typeface="Palatino"/>
                <a:sym typeface="Palatino"/>
              </a:rPr>
            </a:br>
            <a:r>
              <a:rPr lang="en-US" sz="2400" u="none" strike="noStrike" cap="none">
                <a:solidFill>
                  <a:srgbClr val="000000"/>
                </a:solidFill>
                <a:latin typeface="Helvetica" pitchFamily="2" charset="0"/>
                <a:ea typeface="Palatino"/>
                <a:cs typeface="Palatino"/>
                <a:sym typeface="Palatino"/>
              </a:rPr>
              <a:t>University of Rio de Janeiro</a:t>
            </a:r>
            <a:endParaRPr dirty="0"/>
          </a:p>
        </p:txBody>
      </p:sp>
      <p:sp>
        <p:nvSpPr>
          <p:cNvPr id="55" name="Google Shape;55;p2"/>
          <p:cNvSpPr txBox="1"/>
          <p:nvPr/>
        </p:nvSpPr>
        <p:spPr>
          <a:xfrm>
            <a:off x="9584439" y="5156550"/>
            <a:ext cx="2794696" cy="1210588"/>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Rafael M. de Mello</a:t>
            </a:r>
            <a:br>
              <a:rPr lang="en-US" sz="2400" u="none" strike="noStrike" cap="none">
                <a:solidFill>
                  <a:srgbClr val="000000"/>
                </a:solidFill>
                <a:latin typeface="Helvetica" pitchFamily="2" charset="0"/>
                <a:ea typeface="Palatino"/>
                <a:cs typeface="Palatino"/>
                <a:sym typeface="Palatino"/>
              </a:rPr>
            </a:br>
            <a:r>
              <a:rPr lang="en-US" sz="2400" u="none" strike="noStrike" cap="none">
                <a:solidFill>
                  <a:srgbClr val="000000"/>
                </a:solidFill>
                <a:latin typeface="Helvetica" pitchFamily="2" charset="0"/>
                <a:ea typeface="Palatino"/>
                <a:cs typeface="Palatino"/>
                <a:sym typeface="Palatino"/>
              </a:rPr>
              <a:t>PUC Rio de Janeiro </a:t>
            </a:r>
            <a:endParaRPr dirty="0"/>
          </a:p>
        </p:txBody>
      </p:sp>
      <p:pic>
        <p:nvPicPr>
          <p:cNvPr id="56" name="Google Shape;56;p2" descr="NaPiRE-Logo.jpeg"/>
          <p:cNvPicPr preferRelativeResize="0"/>
          <p:nvPr/>
        </p:nvPicPr>
        <p:blipFill rotWithShape="1">
          <a:blip r:embed="rId6">
            <a:alphaModFix/>
          </a:blip>
          <a:srcRect/>
          <a:stretch/>
        </p:blipFill>
        <p:spPr>
          <a:xfrm>
            <a:off x="2357437" y="7561860"/>
            <a:ext cx="5864118" cy="1115701"/>
          </a:xfrm>
          <a:prstGeom prst="rect">
            <a:avLst/>
          </a:prstGeom>
          <a:noFill/>
          <a:ln>
            <a:noFill/>
          </a:ln>
        </p:spPr>
      </p:pic>
      <p:sp>
        <p:nvSpPr>
          <p:cNvPr id="57" name="Google Shape;57;p2"/>
          <p:cNvSpPr txBox="1"/>
          <p:nvPr/>
        </p:nvSpPr>
        <p:spPr>
          <a:xfrm>
            <a:off x="2658365" y="8500602"/>
            <a:ext cx="3199508"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see www.re-survey.org</a:t>
            </a:r>
            <a:endParaRPr dirty="0"/>
          </a:p>
        </p:txBody>
      </p:sp>
      <p:pic>
        <p:nvPicPr>
          <p:cNvPr id="58" name="Google Shape;58;p2" descr="logo-RE-Pract-768x421.png"/>
          <p:cNvPicPr preferRelativeResize="0"/>
          <p:nvPr/>
        </p:nvPicPr>
        <p:blipFill rotWithShape="1">
          <a:blip r:embed="rId7">
            <a:alphaModFix/>
          </a:blip>
          <a:srcRect/>
          <a:stretch/>
        </p:blipFill>
        <p:spPr>
          <a:xfrm>
            <a:off x="9115770" y="7630983"/>
            <a:ext cx="2524466" cy="138385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1"/>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endParaRPr/>
          </a:p>
        </p:txBody>
      </p:sp>
      <p:sp>
        <p:nvSpPr>
          <p:cNvPr id="406" name="Google Shape;406;p21"/>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4200"/>
              <a:buFont typeface="Palatino"/>
              <a:buNone/>
            </a:pPr>
            <a:r>
              <a:rPr lang="en-US" sz="4200"/>
              <a:t>A very simplified process for survey research</a:t>
            </a:r>
            <a:endParaRPr/>
          </a:p>
        </p:txBody>
      </p:sp>
      <p:pic>
        <p:nvPicPr>
          <p:cNvPr id="407" name="Google Shape;407;p21" descr="NaPiRE-Logo.jpeg"/>
          <p:cNvPicPr preferRelativeResize="0"/>
          <p:nvPr/>
        </p:nvPicPr>
        <p:blipFill rotWithShape="1">
          <a:blip r:embed="rId3">
            <a:alphaModFix/>
          </a:blip>
          <a:srcRect/>
          <a:stretch/>
        </p:blipFill>
        <p:spPr>
          <a:xfrm>
            <a:off x="6894460" y="8401310"/>
            <a:ext cx="5864118" cy="1115701"/>
          </a:xfrm>
          <a:prstGeom prst="rect">
            <a:avLst/>
          </a:prstGeom>
          <a:noFill/>
          <a:ln>
            <a:noFill/>
          </a:ln>
        </p:spPr>
      </p:pic>
      <p:sp>
        <p:nvSpPr>
          <p:cNvPr id="408" name="Google Shape;408;p21"/>
          <p:cNvSpPr txBox="1"/>
          <p:nvPr/>
        </p:nvSpPr>
        <p:spPr>
          <a:xfrm>
            <a:off x="7070010" y="7572531"/>
            <a:ext cx="5100688" cy="964367"/>
          </a:xfrm>
          <a:prstGeom prst="rect">
            <a:avLst/>
          </a:prstGeom>
          <a:noFill/>
          <a:ln>
            <a:noFill/>
          </a:ln>
        </p:spPr>
        <p:txBody>
          <a:bodyPr spcFirstLastPara="1" wrap="square" lIns="50800" tIns="50800" rIns="50800" bIns="50800" anchor="ctr" anchorCtr="0">
            <a:spAutoFit/>
          </a:bodyPr>
          <a:lstStyle/>
          <a:p>
            <a:pPr marL="0" marR="57798" lvl="0" indent="0" algn="ctr" rtl="0">
              <a:lnSpc>
                <a:spcPct val="100000"/>
              </a:lnSpc>
              <a:spcBef>
                <a:spcPts val="0"/>
              </a:spcBef>
              <a:spcAft>
                <a:spcPts val="0"/>
              </a:spcAft>
              <a:buClr>
                <a:srgbClr val="000000"/>
              </a:buClr>
              <a:buSzPts val="2800"/>
              <a:buFont typeface="Palatino"/>
              <a:buNone/>
            </a:pPr>
            <a:r>
              <a:rPr lang="en-US" sz="2800" u="none" strike="noStrike" cap="none">
                <a:solidFill>
                  <a:srgbClr val="000000"/>
                </a:solidFill>
                <a:latin typeface="Helvetica" pitchFamily="2" charset="0"/>
                <a:ea typeface="Palatino"/>
                <a:cs typeface="Palatino"/>
                <a:sym typeface="Palatino"/>
              </a:rPr>
              <a:t>* And some examples based on </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2"/>
          <p:cNvSpPr/>
          <p:nvPr/>
        </p:nvSpPr>
        <p:spPr>
          <a:xfrm>
            <a:off x="4223595" y="700549"/>
            <a:ext cx="4557610" cy="56632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Defining Research Objectives</a:t>
            </a:r>
            <a:endParaRPr dirty="0"/>
          </a:p>
        </p:txBody>
      </p:sp>
      <p:sp>
        <p:nvSpPr>
          <p:cNvPr id="414" name="Google Shape;414;p22"/>
          <p:cNvSpPr/>
          <p:nvPr/>
        </p:nvSpPr>
        <p:spPr>
          <a:xfrm>
            <a:off x="4223595" y="1321496"/>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Characterising Target Population</a:t>
            </a:r>
            <a:endParaRPr dirty="0"/>
          </a:p>
        </p:txBody>
      </p:sp>
      <p:sp>
        <p:nvSpPr>
          <p:cNvPr id="415" name="Google Shape;415;p22"/>
          <p:cNvSpPr/>
          <p:nvPr/>
        </p:nvSpPr>
        <p:spPr>
          <a:xfrm>
            <a:off x="4223595" y="2036053"/>
            <a:ext cx="4557610" cy="660765"/>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Sampling</a:t>
            </a:r>
            <a:endParaRPr dirty="0"/>
          </a:p>
        </p:txBody>
      </p:sp>
      <p:sp>
        <p:nvSpPr>
          <p:cNvPr id="416" name="Google Shape;416;p22"/>
          <p:cNvSpPr/>
          <p:nvPr/>
        </p:nvSpPr>
        <p:spPr>
          <a:xfrm>
            <a:off x="4223595" y="2751443"/>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Questionnaire Design</a:t>
            </a:r>
            <a:endParaRPr dirty="0"/>
          </a:p>
        </p:txBody>
      </p:sp>
      <p:sp>
        <p:nvSpPr>
          <p:cNvPr id="417" name="Google Shape;417;p22"/>
          <p:cNvSpPr/>
          <p:nvPr/>
        </p:nvSpPr>
        <p:spPr>
          <a:xfrm>
            <a:off x="4223595" y="3458505"/>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Recruiting &amp; Measuring</a:t>
            </a:r>
            <a:endParaRPr dirty="0"/>
          </a:p>
        </p:txBody>
      </p:sp>
      <p:sp>
        <p:nvSpPr>
          <p:cNvPr id="418" name="Google Shape;418;p22"/>
          <p:cNvSpPr/>
          <p:nvPr/>
        </p:nvSpPr>
        <p:spPr>
          <a:xfrm>
            <a:off x="4223595" y="5000228"/>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Coding &amp; Editing</a:t>
            </a:r>
            <a:endParaRPr dirty="0"/>
          </a:p>
        </p:txBody>
      </p:sp>
      <p:sp>
        <p:nvSpPr>
          <p:cNvPr id="419" name="Google Shape;419;p22"/>
          <p:cNvSpPr/>
          <p:nvPr/>
        </p:nvSpPr>
        <p:spPr>
          <a:xfrm>
            <a:off x="4223595" y="5715826"/>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Post-survey Adjustments</a:t>
            </a:r>
            <a:endParaRPr dirty="0"/>
          </a:p>
        </p:txBody>
      </p:sp>
      <p:sp>
        <p:nvSpPr>
          <p:cNvPr id="420" name="Google Shape;420;p22"/>
          <p:cNvSpPr/>
          <p:nvPr/>
        </p:nvSpPr>
        <p:spPr>
          <a:xfrm>
            <a:off x="4223595" y="6429537"/>
            <a:ext cx="4557610" cy="660766"/>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Analysis &amp; Interpretation </a:t>
            </a:r>
            <a:endParaRPr dirty="0"/>
          </a:p>
        </p:txBody>
      </p:sp>
      <p:sp>
        <p:nvSpPr>
          <p:cNvPr id="421" name="Google Shape;421;p22"/>
          <p:cNvSpPr/>
          <p:nvPr/>
        </p:nvSpPr>
        <p:spPr>
          <a:xfrm>
            <a:off x="4223595" y="7957962"/>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Curation &amp; Disclosure</a:t>
            </a:r>
            <a:endParaRPr dirty="0"/>
          </a:p>
        </p:txBody>
      </p:sp>
      <p:sp>
        <p:nvSpPr>
          <p:cNvPr id="422" name="Google Shape;422;p22"/>
          <p:cNvSpPr/>
          <p:nvPr/>
        </p:nvSpPr>
        <p:spPr>
          <a:xfrm>
            <a:off x="4223595" y="8664581"/>
            <a:ext cx="4557610" cy="647233"/>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Reporting</a:t>
            </a:r>
            <a:endParaRPr dirty="0"/>
          </a:p>
        </p:txBody>
      </p:sp>
      <p:sp>
        <p:nvSpPr>
          <p:cNvPr id="423" name="Google Shape;423;p22"/>
          <p:cNvSpPr/>
          <p:nvPr/>
        </p:nvSpPr>
        <p:spPr>
          <a:xfrm>
            <a:off x="3928672" y="282620"/>
            <a:ext cx="5147456" cy="4065354"/>
          </a:xfrm>
          <a:prstGeom prst="roundRect">
            <a:avLst>
              <a:gd name="adj" fmla="val 1462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424" name="Google Shape;424;p22"/>
          <p:cNvSpPr txBox="1"/>
          <p:nvPr/>
        </p:nvSpPr>
        <p:spPr>
          <a:xfrm>
            <a:off x="1425345" y="385576"/>
            <a:ext cx="2359225"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Planning</a:t>
            </a:r>
            <a:endParaRPr dirty="0"/>
          </a:p>
        </p:txBody>
      </p:sp>
      <p:sp>
        <p:nvSpPr>
          <p:cNvPr id="425" name="Google Shape;425;p22"/>
          <p:cNvSpPr/>
          <p:nvPr/>
        </p:nvSpPr>
        <p:spPr>
          <a:xfrm>
            <a:off x="3928672" y="4489808"/>
            <a:ext cx="5147456" cy="2771957"/>
          </a:xfrm>
          <a:prstGeom prst="roundRect">
            <a:avLst>
              <a:gd name="adj" fmla="val 21446"/>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426" name="Google Shape;426;p22"/>
          <p:cNvSpPr txBox="1"/>
          <p:nvPr/>
        </p:nvSpPr>
        <p:spPr>
          <a:xfrm>
            <a:off x="1374818" y="4456172"/>
            <a:ext cx="2460279"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Execution</a:t>
            </a:r>
            <a:endParaRPr dirty="0"/>
          </a:p>
        </p:txBody>
      </p:sp>
      <p:sp>
        <p:nvSpPr>
          <p:cNvPr id="427" name="Google Shape;427;p22"/>
          <p:cNvSpPr/>
          <p:nvPr/>
        </p:nvSpPr>
        <p:spPr>
          <a:xfrm>
            <a:off x="3928672" y="7441699"/>
            <a:ext cx="5147456" cy="2058871"/>
          </a:xfrm>
          <a:prstGeom prst="roundRect">
            <a:avLst>
              <a:gd name="adj" fmla="val 2887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428" name="Google Shape;428;p22"/>
          <p:cNvSpPr txBox="1"/>
          <p:nvPr/>
        </p:nvSpPr>
        <p:spPr>
          <a:xfrm>
            <a:off x="555906" y="7549222"/>
            <a:ext cx="3298628"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Packaging &amp; Reporting</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3"/>
                                        </p:tgtEl>
                                        <p:attrNameLst>
                                          <p:attrName>style.visibility</p:attrName>
                                        </p:attrNameLst>
                                      </p:cBhvr>
                                      <p:to>
                                        <p:strVal val="visible"/>
                                      </p:to>
                                    </p:set>
                                    <p:animEffect transition="in" filter="fade">
                                      <p:cBhvr>
                                        <p:cTn id="25" dur="300"/>
                                        <p:tgtEl>
                                          <p:spTgt spid="413"/>
                                        </p:tgtEl>
                                      </p:cBhvr>
                                    </p:animEffect>
                                  </p:childTnLst>
                                </p:cTn>
                              </p:par>
                            </p:childTnLst>
                          </p:cTn>
                        </p:par>
                        <p:par>
                          <p:cTn id="26" fill="hold">
                            <p:stCondLst>
                              <p:cond delay="300"/>
                            </p:stCondLst>
                            <p:childTnLst>
                              <p:par>
                                <p:cTn id="27" presetID="10" presetClass="entr" presetSubtype="0" fill="hold" nodeType="afterEffect">
                                  <p:stCondLst>
                                    <p:cond delay="0"/>
                                  </p:stCondLst>
                                  <p:childTnLst>
                                    <p:set>
                                      <p:cBhvr>
                                        <p:cTn id="28" dur="1" fill="hold">
                                          <p:stCondLst>
                                            <p:cond delay="0"/>
                                          </p:stCondLst>
                                        </p:cTn>
                                        <p:tgtEl>
                                          <p:spTgt spid="414"/>
                                        </p:tgtEl>
                                        <p:attrNameLst>
                                          <p:attrName>style.visibility</p:attrName>
                                        </p:attrNameLst>
                                      </p:cBhvr>
                                      <p:to>
                                        <p:strVal val="visible"/>
                                      </p:to>
                                    </p:set>
                                    <p:animEffect transition="in" filter="fade">
                                      <p:cBhvr>
                                        <p:cTn id="29" dur="300"/>
                                        <p:tgtEl>
                                          <p:spTgt spid="414"/>
                                        </p:tgtEl>
                                      </p:cBhvr>
                                    </p:animEffect>
                                  </p:childTnLst>
                                </p:cTn>
                              </p:par>
                            </p:childTnLst>
                          </p:cTn>
                        </p:par>
                        <p:par>
                          <p:cTn id="30" fill="hold">
                            <p:stCondLst>
                              <p:cond delay="600"/>
                            </p:stCondLst>
                            <p:childTnLst>
                              <p:par>
                                <p:cTn id="31" presetID="10" presetClass="entr" presetSubtype="0" fill="hold" nodeType="afterEffect">
                                  <p:stCondLst>
                                    <p:cond delay="0"/>
                                  </p:stCondLst>
                                  <p:childTnLst>
                                    <p:set>
                                      <p:cBhvr>
                                        <p:cTn id="32" dur="1" fill="hold">
                                          <p:stCondLst>
                                            <p:cond delay="0"/>
                                          </p:stCondLst>
                                        </p:cTn>
                                        <p:tgtEl>
                                          <p:spTgt spid="415"/>
                                        </p:tgtEl>
                                        <p:attrNameLst>
                                          <p:attrName>style.visibility</p:attrName>
                                        </p:attrNameLst>
                                      </p:cBhvr>
                                      <p:to>
                                        <p:strVal val="visible"/>
                                      </p:to>
                                    </p:set>
                                    <p:animEffect transition="in" filter="fade">
                                      <p:cBhvr>
                                        <p:cTn id="33" dur="300"/>
                                        <p:tgtEl>
                                          <p:spTgt spid="415"/>
                                        </p:tgtEl>
                                      </p:cBhvr>
                                    </p:animEffect>
                                  </p:childTnLst>
                                </p:cTn>
                              </p:par>
                            </p:childTnLst>
                          </p:cTn>
                        </p:par>
                        <p:par>
                          <p:cTn id="34" fill="hold">
                            <p:stCondLst>
                              <p:cond delay="900"/>
                            </p:stCondLst>
                            <p:childTnLst>
                              <p:par>
                                <p:cTn id="35" presetID="10" presetClass="entr" presetSubtype="0" fill="hold" nodeType="afterEffect">
                                  <p:stCondLst>
                                    <p:cond delay="0"/>
                                  </p:stCondLst>
                                  <p:childTnLst>
                                    <p:set>
                                      <p:cBhvr>
                                        <p:cTn id="36" dur="1" fill="hold">
                                          <p:stCondLst>
                                            <p:cond delay="0"/>
                                          </p:stCondLst>
                                        </p:cTn>
                                        <p:tgtEl>
                                          <p:spTgt spid="416"/>
                                        </p:tgtEl>
                                        <p:attrNameLst>
                                          <p:attrName>style.visibility</p:attrName>
                                        </p:attrNameLst>
                                      </p:cBhvr>
                                      <p:to>
                                        <p:strVal val="visible"/>
                                      </p:to>
                                    </p:set>
                                    <p:animEffect transition="in" filter="fade">
                                      <p:cBhvr>
                                        <p:cTn id="37" dur="300"/>
                                        <p:tgtEl>
                                          <p:spTgt spid="416"/>
                                        </p:tgtEl>
                                      </p:cBhvr>
                                    </p:animEffect>
                                  </p:childTnLst>
                                </p:cTn>
                              </p:par>
                            </p:childTnLst>
                          </p:cTn>
                        </p:par>
                        <p:par>
                          <p:cTn id="38" fill="hold">
                            <p:stCondLst>
                              <p:cond delay="1200"/>
                            </p:stCondLst>
                            <p:childTnLst>
                              <p:par>
                                <p:cTn id="39" presetID="10" presetClass="entr" presetSubtype="0" fill="hold" nodeType="afterEffect">
                                  <p:stCondLst>
                                    <p:cond delay="0"/>
                                  </p:stCondLst>
                                  <p:childTnLst>
                                    <p:set>
                                      <p:cBhvr>
                                        <p:cTn id="40" dur="1" fill="hold">
                                          <p:stCondLst>
                                            <p:cond delay="0"/>
                                          </p:stCondLst>
                                        </p:cTn>
                                        <p:tgtEl>
                                          <p:spTgt spid="417"/>
                                        </p:tgtEl>
                                        <p:attrNameLst>
                                          <p:attrName>style.visibility</p:attrName>
                                        </p:attrNameLst>
                                      </p:cBhvr>
                                      <p:to>
                                        <p:strVal val="visible"/>
                                      </p:to>
                                    </p:set>
                                    <p:animEffect transition="in" filter="fade">
                                      <p:cBhvr>
                                        <p:cTn id="41" dur="300"/>
                                        <p:tgtEl>
                                          <p:spTgt spid="4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18"/>
                                        </p:tgtEl>
                                        <p:attrNameLst>
                                          <p:attrName>style.visibility</p:attrName>
                                        </p:attrNameLst>
                                      </p:cBhvr>
                                      <p:to>
                                        <p:strVal val="visible"/>
                                      </p:to>
                                    </p:set>
                                    <p:animEffect transition="in" filter="fade">
                                      <p:cBhvr>
                                        <p:cTn id="46" dur="300"/>
                                        <p:tgtEl>
                                          <p:spTgt spid="418"/>
                                        </p:tgtEl>
                                      </p:cBhvr>
                                    </p:animEffect>
                                  </p:childTnLst>
                                </p:cTn>
                              </p:par>
                            </p:childTnLst>
                          </p:cTn>
                        </p:par>
                        <p:par>
                          <p:cTn id="47" fill="hold">
                            <p:stCondLst>
                              <p:cond delay="300"/>
                            </p:stCondLst>
                            <p:childTnLst>
                              <p:par>
                                <p:cTn id="48" presetID="10" presetClass="entr" presetSubtype="0" fill="hold" nodeType="afterEffect">
                                  <p:stCondLst>
                                    <p:cond delay="0"/>
                                  </p:stCondLst>
                                  <p:childTnLst>
                                    <p:set>
                                      <p:cBhvr>
                                        <p:cTn id="49" dur="1" fill="hold">
                                          <p:stCondLst>
                                            <p:cond delay="0"/>
                                          </p:stCondLst>
                                        </p:cTn>
                                        <p:tgtEl>
                                          <p:spTgt spid="419"/>
                                        </p:tgtEl>
                                        <p:attrNameLst>
                                          <p:attrName>style.visibility</p:attrName>
                                        </p:attrNameLst>
                                      </p:cBhvr>
                                      <p:to>
                                        <p:strVal val="visible"/>
                                      </p:to>
                                    </p:set>
                                    <p:animEffect transition="in" filter="fade">
                                      <p:cBhvr>
                                        <p:cTn id="50" dur="300"/>
                                        <p:tgtEl>
                                          <p:spTgt spid="419"/>
                                        </p:tgtEl>
                                      </p:cBhvr>
                                    </p:animEffect>
                                  </p:childTnLst>
                                </p:cTn>
                              </p:par>
                            </p:childTnLst>
                          </p:cTn>
                        </p:par>
                        <p:par>
                          <p:cTn id="51" fill="hold">
                            <p:stCondLst>
                              <p:cond delay="600"/>
                            </p:stCondLst>
                            <p:childTnLst>
                              <p:par>
                                <p:cTn id="52" presetID="10" presetClass="entr" presetSubtype="0" fill="hold" nodeType="afterEffect">
                                  <p:stCondLst>
                                    <p:cond delay="0"/>
                                  </p:stCondLst>
                                  <p:childTnLst>
                                    <p:set>
                                      <p:cBhvr>
                                        <p:cTn id="53" dur="1" fill="hold">
                                          <p:stCondLst>
                                            <p:cond delay="0"/>
                                          </p:stCondLst>
                                        </p:cTn>
                                        <p:tgtEl>
                                          <p:spTgt spid="420"/>
                                        </p:tgtEl>
                                        <p:attrNameLst>
                                          <p:attrName>style.visibility</p:attrName>
                                        </p:attrNameLst>
                                      </p:cBhvr>
                                      <p:to>
                                        <p:strVal val="visible"/>
                                      </p:to>
                                    </p:set>
                                    <p:animEffect transition="in" filter="fade">
                                      <p:cBhvr>
                                        <p:cTn id="54" dur="300"/>
                                        <p:tgtEl>
                                          <p:spTgt spid="4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21"/>
                                        </p:tgtEl>
                                        <p:attrNameLst>
                                          <p:attrName>style.visibility</p:attrName>
                                        </p:attrNameLst>
                                      </p:cBhvr>
                                      <p:to>
                                        <p:strVal val="visible"/>
                                      </p:to>
                                    </p:set>
                                    <p:animEffect transition="in" filter="fade">
                                      <p:cBhvr>
                                        <p:cTn id="59" dur="300"/>
                                        <p:tgtEl>
                                          <p:spTgt spid="421"/>
                                        </p:tgtEl>
                                      </p:cBhvr>
                                    </p:animEffect>
                                  </p:childTnLst>
                                </p:cTn>
                              </p:par>
                            </p:childTnLst>
                          </p:cTn>
                        </p:par>
                        <p:par>
                          <p:cTn id="60" fill="hold">
                            <p:stCondLst>
                              <p:cond delay="300"/>
                            </p:stCondLst>
                            <p:childTnLst>
                              <p:par>
                                <p:cTn id="61" presetID="10" presetClass="entr" presetSubtype="0" fill="hold" nodeType="afterEffect">
                                  <p:stCondLst>
                                    <p:cond delay="0"/>
                                  </p:stCondLst>
                                  <p:childTnLst>
                                    <p:set>
                                      <p:cBhvr>
                                        <p:cTn id="62" dur="1" fill="hold">
                                          <p:stCondLst>
                                            <p:cond delay="0"/>
                                          </p:stCondLst>
                                        </p:cTn>
                                        <p:tgtEl>
                                          <p:spTgt spid="422"/>
                                        </p:tgtEl>
                                        <p:attrNameLst>
                                          <p:attrName>style.visibility</p:attrName>
                                        </p:attrNameLst>
                                      </p:cBhvr>
                                      <p:to>
                                        <p:strVal val="visible"/>
                                      </p:to>
                                    </p:set>
                                    <p:animEffect transition="in" filter="fade">
                                      <p:cBhvr>
                                        <p:cTn id="63" dur="3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3"/>
          <p:cNvSpPr/>
          <p:nvPr/>
        </p:nvSpPr>
        <p:spPr>
          <a:xfrm>
            <a:off x="446074" y="700549"/>
            <a:ext cx="4557610" cy="56632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Defining Research Objectives</a:t>
            </a:r>
            <a:endParaRPr dirty="0"/>
          </a:p>
        </p:txBody>
      </p:sp>
      <p:sp>
        <p:nvSpPr>
          <p:cNvPr id="434" name="Google Shape;434;p23"/>
          <p:cNvSpPr/>
          <p:nvPr/>
        </p:nvSpPr>
        <p:spPr>
          <a:xfrm>
            <a:off x="446074" y="1321496"/>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Characterising Target Population</a:t>
            </a:r>
            <a:endParaRPr dirty="0"/>
          </a:p>
        </p:txBody>
      </p:sp>
      <p:sp>
        <p:nvSpPr>
          <p:cNvPr id="435" name="Google Shape;435;p23"/>
          <p:cNvSpPr/>
          <p:nvPr/>
        </p:nvSpPr>
        <p:spPr>
          <a:xfrm>
            <a:off x="446074" y="2036053"/>
            <a:ext cx="4557610" cy="660765"/>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Sampling</a:t>
            </a:r>
            <a:endParaRPr dirty="0"/>
          </a:p>
        </p:txBody>
      </p:sp>
      <p:sp>
        <p:nvSpPr>
          <p:cNvPr id="436" name="Google Shape;436;p23"/>
          <p:cNvSpPr/>
          <p:nvPr/>
        </p:nvSpPr>
        <p:spPr>
          <a:xfrm>
            <a:off x="446074" y="2751443"/>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Questionnaire Design</a:t>
            </a:r>
            <a:endParaRPr dirty="0"/>
          </a:p>
        </p:txBody>
      </p:sp>
      <p:sp>
        <p:nvSpPr>
          <p:cNvPr id="437" name="Google Shape;437;p23"/>
          <p:cNvSpPr/>
          <p:nvPr/>
        </p:nvSpPr>
        <p:spPr>
          <a:xfrm>
            <a:off x="446074" y="3458505"/>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Recruiting &amp; Measuring</a:t>
            </a:r>
            <a:endParaRPr dirty="0"/>
          </a:p>
        </p:txBody>
      </p:sp>
      <p:sp>
        <p:nvSpPr>
          <p:cNvPr id="438" name="Google Shape;438;p23"/>
          <p:cNvSpPr/>
          <p:nvPr/>
        </p:nvSpPr>
        <p:spPr>
          <a:xfrm>
            <a:off x="446074" y="5000228"/>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Coding &amp; Editing</a:t>
            </a:r>
            <a:endParaRPr dirty="0"/>
          </a:p>
        </p:txBody>
      </p:sp>
      <p:sp>
        <p:nvSpPr>
          <p:cNvPr id="439" name="Google Shape;439;p23"/>
          <p:cNvSpPr/>
          <p:nvPr/>
        </p:nvSpPr>
        <p:spPr>
          <a:xfrm>
            <a:off x="446074" y="5715826"/>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Post-survey Adjustments</a:t>
            </a:r>
            <a:endParaRPr dirty="0"/>
          </a:p>
        </p:txBody>
      </p:sp>
      <p:sp>
        <p:nvSpPr>
          <p:cNvPr id="440" name="Google Shape;440;p23"/>
          <p:cNvSpPr/>
          <p:nvPr/>
        </p:nvSpPr>
        <p:spPr>
          <a:xfrm>
            <a:off x="446074" y="6429537"/>
            <a:ext cx="4557610" cy="660766"/>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Analysis &amp; Interpretation </a:t>
            </a:r>
            <a:endParaRPr dirty="0"/>
          </a:p>
        </p:txBody>
      </p:sp>
      <p:sp>
        <p:nvSpPr>
          <p:cNvPr id="441" name="Google Shape;441;p23"/>
          <p:cNvSpPr/>
          <p:nvPr/>
        </p:nvSpPr>
        <p:spPr>
          <a:xfrm>
            <a:off x="446074" y="7957962"/>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Curation &amp; Disclosure</a:t>
            </a:r>
            <a:endParaRPr dirty="0"/>
          </a:p>
        </p:txBody>
      </p:sp>
      <p:sp>
        <p:nvSpPr>
          <p:cNvPr id="442" name="Google Shape;442;p23"/>
          <p:cNvSpPr/>
          <p:nvPr/>
        </p:nvSpPr>
        <p:spPr>
          <a:xfrm>
            <a:off x="446074" y="8664581"/>
            <a:ext cx="4557610" cy="647233"/>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Reporting</a:t>
            </a:r>
            <a:endParaRPr dirty="0"/>
          </a:p>
        </p:txBody>
      </p:sp>
      <p:sp>
        <p:nvSpPr>
          <p:cNvPr id="443" name="Google Shape;443;p23"/>
          <p:cNvSpPr/>
          <p:nvPr/>
        </p:nvSpPr>
        <p:spPr>
          <a:xfrm>
            <a:off x="151150" y="282620"/>
            <a:ext cx="5147457" cy="4065354"/>
          </a:xfrm>
          <a:prstGeom prst="roundRect">
            <a:avLst>
              <a:gd name="adj" fmla="val 1462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444" name="Google Shape;444;p23"/>
          <p:cNvSpPr txBox="1"/>
          <p:nvPr/>
        </p:nvSpPr>
        <p:spPr>
          <a:xfrm>
            <a:off x="1545267" y="245668"/>
            <a:ext cx="2359224"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Planning</a:t>
            </a:r>
            <a:endParaRPr dirty="0"/>
          </a:p>
        </p:txBody>
      </p:sp>
      <p:sp>
        <p:nvSpPr>
          <p:cNvPr id="445" name="Google Shape;445;p23"/>
          <p:cNvSpPr/>
          <p:nvPr/>
        </p:nvSpPr>
        <p:spPr>
          <a:xfrm>
            <a:off x="151150" y="4489808"/>
            <a:ext cx="5147457" cy="2771957"/>
          </a:xfrm>
          <a:prstGeom prst="roundRect">
            <a:avLst>
              <a:gd name="adj" fmla="val 21446"/>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446" name="Google Shape;446;p23"/>
          <p:cNvSpPr txBox="1"/>
          <p:nvPr/>
        </p:nvSpPr>
        <p:spPr>
          <a:xfrm>
            <a:off x="1494739" y="4345900"/>
            <a:ext cx="2460279"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Execution</a:t>
            </a:r>
            <a:endParaRPr dirty="0"/>
          </a:p>
        </p:txBody>
      </p:sp>
      <p:sp>
        <p:nvSpPr>
          <p:cNvPr id="447" name="Google Shape;447;p23"/>
          <p:cNvSpPr/>
          <p:nvPr/>
        </p:nvSpPr>
        <p:spPr>
          <a:xfrm>
            <a:off x="151150" y="7441699"/>
            <a:ext cx="5147457" cy="2058871"/>
          </a:xfrm>
          <a:prstGeom prst="roundRect">
            <a:avLst>
              <a:gd name="adj" fmla="val 2887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448" name="Google Shape;448;p23"/>
          <p:cNvSpPr txBox="1"/>
          <p:nvPr/>
        </p:nvSpPr>
        <p:spPr>
          <a:xfrm>
            <a:off x="1075565" y="7449288"/>
            <a:ext cx="3298628"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Packaging &amp; Reporting</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4"/>
          <p:cNvSpPr txBox="1">
            <a:spLocks noGrp="1"/>
          </p:cNvSpPr>
          <p:nvPr>
            <p:ph type="body" idx="1"/>
          </p:nvPr>
        </p:nvSpPr>
        <p:spPr>
          <a:xfrm>
            <a:off x="5680647" y="590862"/>
            <a:ext cx="7256698" cy="3913370"/>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200"/>
              <a:buFont typeface="Palatino"/>
              <a:buChar char="•"/>
            </a:pPr>
            <a:r>
              <a:rPr lang="en-US" sz="3200"/>
              <a:t>Scoping overall endeavour via objectives and (research) questions</a:t>
            </a:r>
            <a:endParaRPr/>
          </a:p>
          <a:p>
            <a:pPr marL="383540" lvl="0" indent="-342900" algn="l" rtl="0">
              <a:lnSpc>
                <a:spcPct val="100000"/>
              </a:lnSpc>
              <a:spcBef>
                <a:spcPts val="1000"/>
              </a:spcBef>
              <a:spcAft>
                <a:spcPts val="0"/>
              </a:spcAft>
              <a:buClr>
                <a:srgbClr val="000000"/>
              </a:buClr>
              <a:buSzPts val="3200"/>
              <a:buFont typeface="Palatino"/>
              <a:buChar char="•"/>
            </a:pPr>
            <a:r>
              <a:rPr lang="en-US" sz="3200"/>
              <a:t>Basis for:</a:t>
            </a:r>
            <a:endParaRPr/>
          </a:p>
          <a:p>
            <a:pPr marL="783590" lvl="1" indent="-285750" algn="l" rtl="0">
              <a:lnSpc>
                <a:spcPct val="100000"/>
              </a:lnSpc>
              <a:spcBef>
                <a:spcPts val="400"/>
              </a:spcBef>
              <a:spcAft>
                <a:spcPts val="0"/>
              </a:spcAft>
              <a:buClr>
                <a:srgbClr val="000000"/>
              </a:buClr>
              <a:buSzPts val="2400"/>
              <a:buFont typeface="Palatino"/>
              <a:buChar char="–"/>
            </a:pPr>
            <a:r>
              <a:rPr lang="en-US" sz="2400">
                <a:latin typeface="Helvetica" pitchFamily="2" charset="0"/>
              </a:rPr>
              <a:t>target population </a:t>
            </a:r>
            <a:endParaRPr>
              <a:latin typeface="Helvetica" pitchFamily="2" charset="0"/>
            </a:endParaRPr>
          </a:p>
          <a:p>
            <a:pPr marL="783590" lvl="1" indent="-285750" algn="l" rtl="0">
              <a:lnSpc>
                <a:spcPct val="100000"/>
              </a:lnSpc>
              <a:spcBef>
                <a:spcPts val="400"/>
              </a:spcBef>
              <a:spcAft>
                <a:spcPts val="0"/>
              </a:spcAft>
              <a:buClr>
                <a:srgbClr val="000000"/>
              </a:buClr>
              <a:buSzPts val="2400"/>
              <a:buFont typeface="Palatino"/>
              <a:buChar char="–"/>
            </a:pPr>
            <a:r>
              <a:rPr lang="en-US" sz="2400">
                <a:latin typeface="Helvetica" pitchFamily="2" charset="0"/>
              </a:rPr>
              <a:t>questionnaire design</a:t>
            </a:r>
            <a:endParaRPr>
              <a:latin typeface="Helvetica" pitchFamily="2" charset="0"/>
            </a:endParaRPr>
          </a:p>
        </p:txBody>
      </p:sp>
      <p:sp>
        <p:nvSpPr>
          <p:cNvPr id="454" name="Google Shape;454;p24"/>
          <p:cNvSpPr/>
          <p:nvPr/>
        </p:nvSpPr>
        <p:spPr>
          <a:xfrm>
            <a:off x="446074" y="700549"/>
            <a:ext cx="4557610" cy="566322"/>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Defining Research Objectives</a:t>
            </a:r>
            <a:endParaRPr dirty="0"/>
          </a:p>
        </p:txBody>
      </p:sp>
      <p:sp>
        <p:nvSpPr>
          <p:cNvPr id="455" name="Google Shape;455;p24"/>
          <p:cNvSpPr/>
          <p:nvPr/>
        </p:nvSpPr>
        <p:spPr>
          <a:xfrm>
            <a:off x="446074" y="1321496"/>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Characterising Target Population</a:t>
            </a:r>
            <a:endParaRPr dirty="0"/>
          </a:p>
        </p:txBody>
      </p:sp>
      <p:sp>
        <p:nvSpPr>
          <p:cNvPr id="456" name="Google Shape;456;p24"/>
          <p:cNvSpPr/>
          <p:nvPr/>
        </p:nvSpPr>
        <p:spPr>
          <a:xfrm>
            <a:off x="446074" y="2036053"/>
            <a:ext cx="4557610" cy="660765"/>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Sampling</a:t>
            </a:r>
            <a:endParaRPr dirty="0"/>
          </a:p>
        </p:txBody>
      </p:sp>
      <p:sp>
        <p:nvSpPr>
          <p:cNvPr id="457" name="Google Shape;457;p24"/>
          <p:cNvSpPr/>
          <p:nvPr/>
        </p:nvSpPr>
        <p:spPr>
          <a:xfrm>
            <a:off x="446074" y="2751443"/>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Questionnaire Design</a:t>
            </a:r>
            <a:endParaRPr dirty="0"/>
          </a:p>
        </p:txBody>
      </p:sp>
      <p:sp>
        <p:nvSpPr>
          <p:cNvPr id="458" name="Google Shape;458;p24"/>
          <p:cNvSpPr/>
          <p:nvPr/>
        </p:nvSpPr>
        <p:spPr>
          <a:xfrm>
            <a:off x="446074" y="3458505"/>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Recruiting &amp; Measuring</a:t>
            </a:r>
            <a:endParaRPr dirty="0"/>
          </a:p>
        </p:txBody>
      </p:sp>
      <p:sp>
        <p:nvSpPr>
          <p:cNvPr id="459" name="Google Shape;459;p24"/>
          <p:cNvSpPr/>
          <p:nvPr/>
        </p:nvSpPr>
        <p:spPr>
          <a:xfrm>
            <a:off x="446074" y="5000228"/>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Coding &amp; Editing</a:t>
            </a:r>
            <a:endParaRPr dirty="0"/>
          </a:p>
        </p:txBody>
      </p:sp>
      <p:sp>
        <p:nvSpPr>
          <p:cNvPr id="460" name="Google Shape;460;p24"/>
          <p:cNvSpPr/>
          <p:nvPr/>
        </p:nvSpPr>
        <p:spPr>
          <a:xfrm>
            <a:off x="446074" y="5715826"/>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Post-survey Adjustments</a:t>
            </a:r>
            <a:endParaRPr dirty="0"/>
          </a:p>
        </p:txBody>
      </p:sp>
      <p:sp>
        <p:nvSpPr>
          <p:cNvPr id="461" name="Google Shape;461;p24"/>
          <p:cNvSpPr/>
          <p:nvPr/>
        </p:nvSpPr>
        <p:spPr>
          <a:xfrm>
            <a:off x="446074" y="6429537"/>
            <a:ext cx="4557610" cy="660766"/>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Analysis &amp; Interpretation </a:t>
            </a:r>
            <a:endParaRPr dirty="0"/>
          </a:p>
        </p:txBody>
      </p:sp>
      <p:sp>
        <p:nvSpPr>
          <p:cNvPr id="462" name="Google Shape;462;p24"/>
          <p:cNvSpPr/>
          <p:nvPr/>
        </p:nvSpPr>
        <p:spPr>
          <a:xfrm>
            <a:off x="446074" y="7957962"/>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Curation &amp; Disclosure</a:t>
            </a:r>
            <a:endParaRPr dirty="0"/>
          </a:p>
        </p:txBody>
      </p:sp>
      <p:sp>
        <p:nvSpPr>
          <p:cNvPr id="463" name="Google Shape;463;p24"/>
          <p:cNvSpPr/>
          <p:nvPr/>
        </p:nvSpPr>
        <p:spPr>
          <a:xfrm>
            <a:off x="446074" y="8664581"/>
            <a:ext cx="4557610" cy="647233"/>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Reporting</a:t>
            </a:r>
            <a:endParaRPr dirty="0"/>
          </a:p>
        </p:txBody>
      </p:sp>
      <p:sp>
        <p:nvSpPr>
          <p:cNvPr id="464" name="Google Shape;464;p24"/>
          <p:cNvSpPr/>
          <p:nvPr/>
        </p:nvSpPr>
        <p:spPr>
          <a:xfrm>
            <a:off x="151150" y="282620"/>
            <a:ext cx="5147457" cy="4065354"/>
          </a:xfrm>
          <a:prstGeom prst="roundRect">
            <a:avLst>
              <a:gd name="adj" fmla="val 1462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465" name="Google Shape;465;p24"/>
          <p:cNvSpPr txBox="1"/>
          <p:nvPr/>
        </p:nvSpPr>
        <p:spPr>
          <a:xfrm>
            <a:off x="1545267" y="245668"/>
            <a:ext cx="2359224"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Planning</a:t>
            </a:r>
            <a:endParaRPr dirty="0"/>
          </a:p>
        </p:txBody>
      </p:sp>
      <p:sp>
        <p:nvSpPr>
          <p:cNvPr id="466" name="Google Shape;466;p24"/>
          <p:cNvSpPr/>
          <p:nvPr/>
        </p:nvSpPr>
        <p:spPr>
          <a:xfrm>
            <a:off x="151150" y="4489808"/>
            <a:ext cx="5147457" cy="2771957"/>
          </a:xfrm>
          <a:prstGeom prst="roundRect">
            <a:avLst>
              <a:gd name="adj" fmla="val 21446"/>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467" name="Google Shape;467;p24"/>
          <p:cNvSpPr txBox="1"/>
          <p:nvPr/>
        </p:nvSpPr>
        <p:spPr>
          <a:xfrm>
            <a:off x="1494739" y="4345900"/>
            <a:ext cx="2460279"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Execution</a:t>
            </a:r>
            <a:endParaRPr dirty="0"/>
          </a:p>
        </p:txBody>
      </p:sp>
      <p:sp>
        <p:nvSpPr>
          <p:cNvPr id="468" name="Google Shape;468;p24"/>
          <p:cNvSpPr/>
          <p:nvPr/>
        </p:nvSpPr>
        <p:spPr>
          <a:xfrm>
            <a:off x="151150" y="7441699"/>
            <a:ext cx="5147457" cy="2058871"/>
          </a:xfrm>
          <a:prstGeom prst="roundRect">
            <a:avLst>
              <a:gd name="adj" fmla="val 2887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469" name="Google Shape;469;p24"/>
          <p:cNvSpPr txBox="1"/>
          <p:nvPr/>
        </p:nvSpPr>
        <p:spPr>
          <a:xfrm>
            <a:off x="1075565" y="7449288"/>
            <a:ext cx="3298628"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Packaging &amp; Reporting</a:t>
            </a:r>
            <a:endParaRPr dirty="0"/>
          </a:p>
        </p:txBody>
      </p:sp>
      <p:grpSp>
        <p:nvGrpSpPr>
          <p:cNvPr id="470" name="Google Shape;470;p24"/>
          <p:cNvGrpSpPr/>
          <p:nvPr/>
        </p:nvGrpSpPr>
        <p:grpSpPr>
          <a:xfrm>
            <a:off x="5655307" y="3504450"/>
            <a:ext cx="7219891" cy="5190616"/>
            <a:chOff x="0" y="20933"/>
            <a:chExt cx="7219890" cy="5190615"/>
          </a:xfrm>
        </p:grpSpPr>
        <p:sp>
          <p:nvSpPr>
            <p:cNvPr id="471" name="Google Shape;471;p24"/>
            <p:cNvSpPr txBox="1"/>
            <p:nvPr/>
          </p:nvSpPr>
          <p:spPr>
            <a:xfrm>
              <a:off x="0" y="1234233"/>
              <a:ext cx="1694185" cy="53347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800"/>
                <a:buFont typeface="Palatino"/>
                <a:buNone/>
              </a:pPr>
              <a:r>
                <a:rPr lang="en-US" sz="2800" u="none" strike="noStrike" cap="none">
                  <a:solidFill>
                    <a:srgbClr val="000000"/>
                  </a:solidFill>
                  <a:latin typeface="Helvetica" pitchFamily="2" charset="0"/>
                  <a:ea typeface="Palatino"/>
                  <a:cs typeface="Palatino"/>
                  <a:sym typeface="Palatino"/>
                </a:rPr>
                <a:t>Objective</a:t>
              </a:r>
              <a:endParaRPr dirty="0"/>
            </a:p>
          </p:txBody>
        </p:sp>
        <p:sp>
          <p:nvSpPr>
            <p:cNvPr id="472" name="Google Shape;472;p24"/>
            <p:cNvSpPr txBox="1"/>
            <p:nvPr/>
          </p:nvSpPr>
          <p:spPr>
            <a:xfrm>
              <a:off x="50586" y="1702846"/>
              <a:ext cx="6795958"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Understand what problems practitioners experience in their Requirements Engineering.</a:t>
              </a:r>
              <a:endParaRPr dirty="0"/>
            </a:p>
          </p:txBody>
        </p:sp>
        <p:pic>
          <p:nvPicPr>
            <p:cNvPr id="473" name="Google Shape;473;p24" descr="Example! Example!"/>
            <p:cNvPicPr preferRelativeResize="0"/>
            <p:nvPr/>
          </p:nvPicPr>
          <p:blipFill rotWithShape="1">
            <a:blip r:embed="rId3">
              <a:alphaModFix/>
            </a:blip>
            <a:srcRect/>
            <a:stretch/>
          </p:blipFill>
          <p:spPr>
            <a:xfrm rot="959544">
              <a:off x="4249895" y="20933"/>
              <a:ext cx="2969995" cy="1403235"/>
            </a:xfrm>
            <a:prstGeom prst="rect">
              <a:avLst/>
            </a:prstGeom>
            <a:noFill/>
            <a:ln>
              <a:noFill/>
            </a:ln>
            <a:effectLst>
              <a:outerShdw blurRad="63500" dist="25400" dir="5400000" rotWithShape="0">
                <a:srgbClr val="000000">
                  <a:alpha val="49803"/>
                </a:srgbClr>
              </a:outerShdw>
            </a:effectLst>
          </p:spPr>
        </p:pic>
        <p:sp>
          <p:nvSpPr>
            <p:cNvPr id="474" name="Google Shape;474;p24"/>
            <p:cNvSpPr txBox="1"/>
            <p:nvPr/>
          </p:nvSpPr>
          <p:spPr>
            <a:xfrm>
              <a:off x="0" y="2794219"/>
              <a:ext cx="3323382" cy="964367"/>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800"/>
                <a:buFont typeface="Palatino"/>
                <a:buNone/>
              </a:pPr>
              <a:r>
                <a:rPr lang="en-US" sz="2800" u="none" strike="noStrike" cap="none">
                  <a:solidFill>
                    <a:srgbClr val="000000"/>
                  </a:solidFill>
                  <a:latin typeface="Helvetica" pitchFamily="2" charset="0"/>
                  <a:ea typeface="Palatino"/>
                  <a:cs typeface="Palatino"/>
                  <a:sym typeface="Palatino"/>
                </a:rPr>
                <a:t>Research Questions</a:t>
              </a:r>
              <a:endParaRPr dirty="0"/>
            </a:p>
          </p:txBody>
        </p:sp>
        <p:sp>
          <p:nvSpPr>
            <p:cNvPr id="475" name="Google Shape;475;p24"/>
            <p:cNvSpPr txBox="1"/>
            <p:nvPr/>
          </p:nvSpPr>
          <p:spPr>
            <a:xfrm>
              <a:off x="50586" y="3631628"/>
              <a:ext cx="6795958" cy="1579920"/>
            </a:xfrm>
            <a:prstGeom prst="rect">
              <a:avLst/>
            </a:prstGeom>
            <a:noFill/>
            <a:ln>
              <a:noFill/>
            </a:ln>
          </p:spPr>
          <p:txBody>
            <a:bodyPr spcFirstLastPara="1" wrap="square" lIns="50800" tIns="50800" rIns="50800" bIns="50800" anchor="ctr" anchorCtr="0">
              <a:spAutoFit/>
            </a:bodyPr>
            <a:lstStyle/>
            <a:p>
              <a:pPr marL="423332" marR="0" lvl="0" indent="-423332" algn="l" rtl="0">
                <a:lnSpc>
                  <a:spcPct val="100000"/>
                </a:lnSpc>
                <a:spcBef>
                  <a:spcPts val="0"/>
                </a:spcBef>
                <a:spcAft>
                  <a:spcPts val="0"/>
                </a:spcAft>
                <a:buClr>
                  <a:srgbClr val="000000"/>
                </a:buClr>
                <a:buSzPts val="2400"/>
                <a:buFont typeface="Palatino"/>
                <a:buAutoNum type="arabicParenBoth"/>
              </a:pPr>
              <a:r>
                <a:rPr lang="en-US" sz="2400" u="none" strike="noStrike" cap="none">
                  <a:solidFill>
                    <a:srgbClr val="000000"/>
                  </a:solidFill>
                  <a:latin typeface="Helvetica" pitchFamily="2" charset="0"/>
                  <a:ea typeface="Palatino"/>
                  <a:cs typeface="Palatino"/>
                  <a:sym typeface="Palatino"/>
                </a:rPr>
                <a:t>Which contemporary problems exist in RE?</a:t>
              </a:r>
              <a:endParaRPr dirty="0"/>
            </a:p>
            <a:p>
              <a:pPr marL="423332" marR="0" lvl="0" indent="-423332" algn="l" rtl="0">
                <a:lnSpc>
                  <a:spcPct val="100000"/>
                </a:lnSpc>
                <a:spcBef>
                  <a:spcPts val="0"/>
                </a:spcBef>
                <a:spcAft>
                  <a:spcPts val="0"/>
                </a:spcAft>
                <a:buClr>
                  <a:srgbClr val="000000"/>
                </a:buClr>
                <a:buSzPts val="2400"/>
                <a:buFont typeface="Palatino"/>
                <a:buAutoNum type="arabicParenBoth"/>
              </a:pPr>
              <a:r>
                <a:rPr lang="en-US" sz="2400" u="none" strike="noStrike" cap="none">
                  <a:solidFill>
                    <a:srgbClr val="000000"/>
                  </a:solidFill>
                  <a:latin typeface="Helvetica" pitchFamily="2" charset="0"/>
                  <a:ea typeface="Palatino"/>
                  <a:cs typeface="Palatino"/>
                  <a:sym typeface="Palatino"/>
                </a:rPr>
                <a:t>What are observable patterns of problems and context characteristics?</a:t>
              </a:r>
              <a:endParaRPr dirty="0"/>
            </a:p>
            <a:p>
              <a:pPr marL="423332" marR="0" lvl="0" indent="-423332" algn="l" rtl="0">
                <a:lnSpc>
                  <a:spcPct val="100000"/>
                </a:lnSpc>
                <a:spcBef>
                  <a:spcPts val="0"/>
                </a:spcBef>
                <a:spcAft>
                  <a:spcPts val="0"/>
                </a:spcAft>
                <a:buClr>
                  <a:srgbClr val="000000"/>
                </a:buClr>
                <a:buSzPts val="2400"/>
                <a:buFont typeface="Palatino"/>
                <a:buAutoNum type="arabicParenBoth"/>
              </a:pPr>
              <a:r>
                <a:rPr lang="en-US" sz="2400" u="none" strike="noStrike" cap="none">
                  <a:solidFill>
                    <a:srgbClr val="000000"/>
                  </a:solidFill>
                  <a:latin typeface="Helvetica" pitchFamily="2" charset="0"/>
                  <a:ea typeface="Palatino"/>
                  <a:cs typeface="Palatino"/>
                  <a:sym typeface="Palatino"/>
                </a:rPr>
                <a:t>What are their perceived causes and effects?</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5"/>
          <p:cNvSpPr txBox="1">
            <a:spLocks noGrp="1"/>
          </p:cNvSpPr>
          <p:nvPr>
            <p:ph type="body" idx="1"/>
          </p:nvPr>
        </p:nvSpPr>
        <p:spPr>
          <a:xfrm>
            <a:off x="5680647" y="590862"/>
            <a:ext cx="7256698" cy="3913370"/>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200"/>
              <a:buFont typeface="Palatino"/>
              <a:buChar char="•"/>
            </a:pPr>
            <a:r>
              <a:rPr lang="en-US" sz="3200"/>
              <a:t>Target population: abstract definition of set of units to be studied</a:t>
            </a:r>
            <a:endParaRPr/>
          </a:p>
          <a:p>
            <a:pPr marL="383540" lvl="0" indent="-342900" algn="l" rtl="0">
              <a:lnSpc>
                <a:spcPct val="100000"/>
              </a:lnSpc>
              <a:spcBef>
                <a:spcPts val="1000"/>
              </a:spcBef>
              <a:spcAft>
                <a:spcPts val="0"/>
              </a:spcAft>
              <a:buClr>
                <a:srgbClr val="000000"/>
              </a:buClr>
              <a:buSzPts val="3200"/>
              <a:buFont typeface="Palatino"/>
              <a:buChar char="•"/>
            </a:pPr>
            <a:r>
              <a:rPr lang="en-US" sz="3200"/>
              <a:t>Frame population: All units in the (envisioned) sampling frame</a:t>
            </a:r>
            <a:endParaRPr/>
          </a:p>
          <a:p>
            <a:pPr marL="383540" lvl="0" indent="-342900" algn="l" rtl="0">
              <a:lnSpc>
                <a:spcPct val="100000"/>
              </a:lnSpc>
              <a:spcBef>
                <a:spcPts val="1000"/>
              </a:spcBef>
              <a:spcAft>
                <a:spcPts val="0"/>
              </a:spcAft>
              <a:buClr>
                <a:srgbClr val="000000"/>
              </a:buClr>
              <a:buSzPts val="3200"/>
              <a:buFont typeface="Palatino"/>
              <a:buChar char="•"/>
            </a:pPr>
            <a:r>
              <a:rPr lang="en-US" sz="3200"/>
              <a:t>Sample: Actual set of (eligible) </a:t>
            </a:r>
            <a:br>
              <a:rPr lang="en-US" sz="3200"/>
            </a:br>
            <a:r>
              <a:rPr lang="en-US" sz="3200"/>
              <a:t>future respondents</a:t>
            </a:r>
            <a:endParaRPr/>
          </a:p>
        </p:txBody>
      </p:sp>
      <p:sp>
        <p:nvSpPr>
          <p:cNvPr id="481" name="Google Shape;481;p25"/>
          <p:cNvSpPr/>
          <p:nvPr/>
        </p:nvSpPr>
        <p:spPr>
          <a:xfrm>
            <a:off x="446074" y="700549"/>
            <a:ext cx="4557610" cy="56632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Defining Research Objectives</a:t>
            </a:r>
            <a:endParaRPr dirty="0"/>
          </a:p>
        </p:txBody>
      </p:sp>
      <p:sp>
        <p:nvSpPr>
          <p:cNvPr id="482" name="Google Shape;482;p25"/>
          <p:cNvSpPr/>
          <p:nvPr/>
        </p:nvSpPr>
        <p:spPr>
          <a:xfrm>
            <a:off x="446074" y="1321496"/>
            <a:ext cx="4557610" cy="647232"/>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Characterising Target Population</a:t>
            </a:r>
            <a:endParaRPr dirty="0"/>
          </a:p>
        </p:txBody>
      </p:sp>
      <p:sp>
        <p:nvSpPr>
          <p:cNvPr id="483" name="Google Shape;483;p25"/>
          <p:cNvSpPr/>
          <p:nvPr/>
        </p:nvSpPr>
        <p:spPr>
          <a:xfrm>
            <a:off x="446074" y="2036053"/>
            <a:ext cx="4557610" cy="660765"/>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Sampling</a:t>
            </a:r>
            <a:endParaRPr dirty="0"/>
          </a:p>
        </p:txBody>
      </p:sp>
      <p:sp>
        <p:nvSpPr>
          <p:cNvPr id="484" name="Google Shape;484;p25"/>
          <p:cNvSpPr/>
          <p:nvPr/>
        </p:nvSpPr>
        <p:spPr>
          <a:xfrm>
            <a:off x="446074" y="2751443"/>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Questionnaire Design</a:t>
            </a:r>
            <a:endParaRPr dirty="0"/>
          </a:p>
        </p:txBody>
      </p:sp>
      <p:sp>
        <p:nvSpPr>
          <p:cNvPr id="485" name="Google Shape;485;p25"/>
          <p:cNvSpPr/>
          <p:nvPr/>
        </p:nvSpPr>
        <p:spPr>
          <a:xfrm>
            <a:off x="446074" y="3458505"/>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Recruiting &amp; Measuring</a:t>
            </a:r>
            <a:endParaRPr dirty="0"/>
          </a:p>
        </p:txBody>
      </p:sp>
      <p:sp>
        <p:nvSpPr>
          <p:cNvPr id="486" name="Google Shape;486;p25"/>
          <p:cNvSpPr/>
          <p:nvPr/>
        </p:nvSpPr>
        <p:spPr>
          <a:xfrm>
            <a:off x="446074" y="5000228"/>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Coding &amp; Editing</a:t>
            </a:r>
            <a:endParaRPr dirty="0"/>
          </a:p>
        </p:txBody>
      </p:sp>
      <p:sp>
        <p:nvSpPr>
          <p:cNvPr id="487" name="Google Shape;487;p25"/>
          <p:cNvSpPr/>
          <p:nvPr/>
        </p:nvSpPr>
        <p:spPr>
          <a:xfrm>
            <a:off x="446074" y="5715826"/>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Post-survey Adjustments</a:t>
            </a:r>
            <a:endParaRPr dirty="0"/>
          </a:p>
        </p:txBody>
      </p:sp>
      <p:sp>
        <p:nvSpPr>
          <p:cNvPr id="488" name="Google Shape;488;p25"/>
          <p:cNvSpPr/>
          <p:nvPr/>
        </p:nvSpPr>
        <p:spPr>
          <a:xfrm>
            <a:off x="446074" y="6429537"/>
            <a:ext cx="4557610" cy="660766"/>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Analysis &amp; Interpretation </a:t>
            </a:r>
            <a:endParaRPr dirty="0"/>
          </a:p>
        </p:txBody>
      </p:sp>
      <p:sp>
        <p:nvSpPr>
          <p:cNvPr id="489" name="Google Shape;489;p25"/>
          <p:cNvSpPr/>
          <p:nvPr/>
        </p:nvSpPr>
        <p:spPr>
          <a:xfrm>
            <a:off x="446074" y="7957962"/>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Curation &amp; Disclosure</a:t>
            </a:r>
            <a:endParaRPr dirty="0"/>
          </a:p>
        </p:txBody>
      </p:sp>
      <p:sp>
        <p:nvSpPr>
          <p:cNvPr id="490" name="Google Shape;490;p25"/>
          <p:cNvSpPr/>
          <p:nvPr/>
        </p:nvSpPr>
        <p:spPr>
          <a:xfrm>
            <a:off x="446074" y="8664581"/>
            <a:ext cx="4557610" cy="647233"/>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Reporting</a:t>
            </a:r>
            <a:endParaRPr dirty="0"/>
          </a:p>
        </p:txBody>
      </p:sp>
      <p:sp>
        <p:nvSpPr>
          <p:cNvPr id="491" name="Google Shape;491;p25"/>
          <p:cNvSpPr/>
          <p:nvPr/>
        </p:nvSpPr>
        <p:spPr>
          <a:xfrm>
            <a:off x="151150" y="282620"/>
            <a:ext cx="5147457" cy="4065354"/>
          </a:xfrm>
          <a:prstGeom prst="roundRect">
            <a:avLst>
              <a:gd name="adj" fmla="val 1462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492" name="Google Shape;492;p25"/>
          <p:cNvSpPr txBox="1"/>
          <p:nvPr/>
        </p:nvSpPr>
        <p:spPr>
          <a:xfrm>
            <a:off x="1545267" y="245668"/>
            <a:ext cx="2359224"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Planning</a:t>
            </a:r>
            <a:endParaRPr dirty="0"/>
          </a:p>
        </p:txBody>
      </p:sp>
      <p:sp>
        <p:nvSpPr>
          <p:cNvPr id="493" name="Google Shape;493;p25"/>
          <p:cNvSpPr/>
          <p:nvPr/>
        </p:nvSpPr>
        <p:spPr>
          <a:xfrm>
            <a:off x="151150" y="4489808"/>
            <a:ext cx="5147457" cy="2771957"/>
          </a:xfrm>
          <a:prstGeom prst="roundRect">
            <a:avLst>
              <a:gd name="adj" fmla="val 21446"/>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494" name="Google Shape;494;p25"/>
          <p:cNvSpPr txBox="1"/>
          <p:nvPr/>
        </p:nvSpPr>
        <p:spPr>
          <a:xfrm>
            <a:off x="1494739" y="4345900"/>
            <a:ext cx="2460279"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Execution</a:t>
            </a:r>
            <a:endParaRPr dirty="0"/>
          </a:p>
        </p:txBody>
      </p:sp>
      <p:sp>
        <p:nvSpPr>
          <p:cNvPr id="495" name="Google Shape;495;p25"/>
          <p:cNvSpPr/>
          <p:nvPr/>
        </p:nvSpPr>
        <p:spPr>
          <a:xfrm>
            <a:off x="151150" y="7441699"/>
            <a:ext cx="5147457" cy="2058871"/>
          </a:xfrm>
          <a:prstGeom prst="roundRect">
            <a:avLst>
              <a:gd name="adj" fmla="val 2887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496" name="Google Shape;496;p25"/>
          <p:cNvSpPr txBox="1"/>
          <p:nvPr/>
        </p:nvSpPr>
        <p:spPr>
          <a:xfrm>
            <a:off x="1075565" y="7449288"/>
            <a:ext cx="3298628"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Packaging &amp; Reporting</a:t>
            </a:r>
            <a:endParaRPr dirty="0"/>
          </a:p>
        </p:txBody>
      </p:sp>
      <p:grpSp>
        <p:nvGrpSpPr>
          <p:cNvPr id="497" name="Google Shape;497;p25"/>
          <p:cNvGrpSpPr/>
          <p:nvPr/>
        </p:nvGrpSpPr>
        <p:grpSpPr>
          <a:xfrm>
            <a:off x="5724500" y="3504450"/>
            <a:ext cx="7150698" cy="6219234"/>
            <a:chOff x="0" y="20933"/>
            <a:chExt cx="7150697" cy="6219232"/>
          </a:xfrm>
        </p:grpSpPr>
        <p:sp>
          <p:nvSpPr>
            <p:cNvPr id="498" name="Google Shape;498;p25"/>
            <p:cNvSpPr txBox="1"/>
            <p:nvPr/>
          </p:nvSpPr>
          <p:spPr>
            <a:xfrm>
              <a:off x="0" y="844810"/>
              <a:ext cx="3008586" cy="53347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800"/>
                <a:buFont typeface="Palatino"/>
                <a:buNone/>
              </a:pPr>
              <a:r>
                <a:rPr lang="en-US" sz="2800" u="none" strike="noStrike" cap="none">
                  <a:solidFill>
                    <a:srgbClr val="000000"/>
                  </a:solidFill>
                  <a:latin typeface="Helvetica" pitchFamily="2" charset="0"/>
                  <a:ea typeface="Palatino"/>
                  <a:cs typeface="Palatino"/>
                  <a:sym typeface="Palatino"/>
                </a:rPr>
                <a:t>Target Population</a:t>
              </a:r>
              <a:endParaRPr dirty="0"/>
            </a:p>
          </p:txBody>
        </p:sp>
        <p:pic>
          <p:nvPicPr>
            <p:cNvPr id="499" name="Google Shape;499;p25" descr="Example! Example!"/>
            <p:cNvPicPr preferRelativeResize="0"/>
            <p:nvPr/>
          </p:nvPicPr>
          <p:blipFill rotWithShape="1">
            <a:blip r:embed="rId3">
              <a:alphaModFix/>
            </a:blip>
            <a:srcRect/>
            <a:stretch/>
          </p:blipFill>
          <p:spPr>
            <a:xfrm rot="959544">
              <a:off x="4180702" y="20933"/>
              <a:ext cx="2969995" cy="1403235"/>
            </a:xfrm>
            <a:prstGeom prst="rect">
              <a:avLst/>
            </a:prstGeom>
            <a:noFill/>
            <a:ln>
              <a:noFill/>
            </a:ln>
            <a:effectLst>
              <a:outerShdw blurRad="63500" dist="25400" dir="5400000" rotWithShape="0">
                <a:srgbClr val="000000">
                  <a:alpha val="49803"/>
                </a:srgbClr>
              </a:outerShdw>
            </a:effectLst>
          </p:spPr>
        </p:pic>
        <p:sp>
          <p:nvSpPr>
            <p:cNvPr id="500" name="Google Shape;500;p25"/>
            <p:cNvSpPr txBox="1"/>
            <p:nvPr/>
          </p:nvSpPr>
          <p:spPr>
            <a:xfrm>
              <a:off x="38100" y="3329701"/>
              <a:ext cx="3008586" cy="53347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800"/>
                <a:buFont typeface="Palatino"/>
                <a:buNone/>
              </a:pPr>
              <a:r>
                <a:rPr lang="en-US" sz="2800" u="none" strike="noStrike" cap="none">
                  <a:solidFill>
                    <a:srgbClr val="000000"/>
                  </a:solidFill>
                  <a:latin typeface="Helvetica" pitchFamily="2" charset="0"/>
                  <a:ea typeface="Palatino"/>
                  <a:cs typeface="Palatino"/>
                  <a:sym typeface="Palatino"/>
                </a:rPr>
                <a:t>Frame Population</a:t>
              </a:r>
              <a:endParaRPr dirty="0"/>
            </a:p>
          </p:txBody>
        </p:sp>
        <p:sp>
          <p:nvSpPr>
            <p:cNvPr id="501" name="Google Shape;501;p25"/>
            <p:cNvSpPr txBox="1"/>
            <p:nvPr/>
          </p:nvSpPr>
          <p:spPr>
            <a:xfrm>
              <a:off x="70293" y="3774238"/>
              <a:ext cx="6795959" cy="1210588"/>
            </a:xfrm>
            <a:prstGeom prst="rect">
              <a:avLst/>
            </a:prstGeom>
            <a:noFill/>
            <a:ln>
              <a:noFill/>
            </a:ln>
          </p:spPr>
          <p:txBody>
            <a:bodyPr spcFirstLastPara="1" wrap="square" lIns="50800" tIns="50800" rIns="50800" bIns="50800" anchor="ctr" anchorCtr="0">
              <a:spAutoFit/>
            </a:bodyPr>
            <a:lstStyle/>
            <a:p>
              <a:pPr marL="383540" marR="0" lvl="0" indent="-342900" algn="l" rtl="0">
                <a:lnSpc>
                  <a:spcPct val="100000"/>
                </a:lnSpc>
                <a:spcBef>
                  <a:spcPts val="0"/>
                </a:spcBef>
                <a:spcAft>
                  <a:spcPts val="0"/>
                </a:spcAft>
                <a:buClr>
                  <a:srgbClr val="000000"/>
                </a:buClr>
                <a:buSzPts val="2400"/>
                <a:buFont typeface="Palatino"/>
                <a:buChar char="•"/>
              </a:pPr>
              <a:r>
                <a:rPr lang="en-US" sz="2400" u="none" strike="noStrike" cap="none">
                  <a:solidFill>
                    <a:srgbClr val="000000"/>
                  </a:solidFill>
                  <a:latin typeface="Helvetica" pitchFamily="2" charset="0"/>
                  <a:ea typeface="Palatino"/>
                  <a:cs typeface="Palatino"/>
                  <a:sym typeface="Palatino"/>
                </a:rPr>
                <a:t>Requirements Engineers in domain X and region Y, registered in association Z</a:t>
              </a:r>
              <a:endParaRPr dirty="0"/>
            </a:p>
            <a:p>
              <a:pPr marL="383540" marR="0" lvl="0" indent="-342900" algn="l" rtl="0">
                <a:lnSpc>
                  <a:spcPct val="100000"/>
                </a:lnSpc>
                <a:spcBef>
                  <a:spcPts val="0"/>
                </a:spcBef>
                <a:spcAft>
                  <a:spcPts val="0"/>
                </a:spcAft>
                <a:buClr>
                  <a:srgbClr val="000000"/>
                </a:buClr>
                <a:buSzPts val="2400"/>
                <a:buFont typeface="Palatino"/>
                <a:buChar char="•"/>
              </a:pPr>
              <a:r>
                <a:rPr lang="en-US" sz="2400" u="none" strike="noStrike" cap="none">
                  <a:solidFill>
                    <a:srgbClr val="000000"/>
                  </a:solidFill>
                  <a:latin typeface="Helvetica" pitchFamily="2" charset="0"/>
                  <a:ea typeface="Palatino"/>
                  <a:cs typeface="Palatino"/>
                  <a:sym typeface="Palatino"/>
                </a:rPr>
                <a:t>…</a:t>
              </a:r>
              <a:endParaRPr dirty="0"/>
            </a:p>
          </p:txBody>
        </p:sp>
        <p:sp>
          <p:nvSpPr>
            <p:cNvPr id="502" name="Google Shape;502;p25"/>
            <p:cNvSpPr txBox="1"/>
            <p:nvPr/>
          </p:nvSpPr>
          <p:spPr>
            <a:xfrm>
              <a:off x="44893" y="1380702"/>
              <a:ext cx="6795959" cy="194925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Practitioners working with requirements:</a:t>
              </a:r>
              <a:endParaRPr dirty="0"/>
            </a:p>
            <a:p>
              <a:pPr marL="383540" marR="0" lvl="0" indent="-342900" algn="l" rtl="0">
                <a:lnSpc>
                  <a:spcPct val="100000"/>
                </a:lnSpc>
                <a:spcBef>
                  <a:spcPts val="0"/>
                </a:spcBef>
                <a:spcAft>
                  <a:spcPts val="0"/>
                </a:spcAft>
                <a:buClr>
                  <a:srgbClr val="000000"/>
                </a:buClr>
                <a:buSzPts val="2400"/>
                <a:buFont typeface="Palatino"/>
                <a:buChar char="•"/>
              </a:pPr>
              <a:r>
                <a:rPr lang="en-US" sz="2400" u="none" strike="noStrike" cap="none">
                  <a:solidFill>
                    <a:srgbClr val="000000"/>
                  </a:solidFill>
                  <a:latin typeface="Helvetica" pitchFamily="2" charset="0"/>
                  <a:ea typeface="Palatino"/>
                  <a:cs typeface="Palatino"/>
                  <a:sym typeface="Palatino"/>
                </a:rPr>
                <a:t>Requirements Engineers</a:t>
              </a:r>
              <a:endParaRPr dirty="0"/>
            </a:p>
            <a:p>
              <a:pPr marL="383540" marR="0" lvl="0" indent="-342900" algn="l" rtl="0">
                <a:lnSpc>
                  <a:spcPct val="100000"/>
                </a:lnSpc>
                <a:spcBef>
                  <a:spcPts val="0"/>
                </a:spcBef>
                <a:spcAft>
                  <a:spcPts val="0"/>
                </a:spcAft>
                <a:buClr>
                  <a:srgbClr val="000000"/>
                </a:buClr>
                <a:buSzPts val="2400"/>
                <a:buFont typeface="Palatino"/>
                <a:buChar char="•"/>
              </a:pPr>
              <a:r>
                <a:rPr lang="en-US" sz="2400" u="none" strike="noStrike" cap="none">
                  <a:solidFill>
                    <a:srgbClr val="000000"/>
                  </a:solidFill>
                  <a:latin typeface="Helvetica" pitchFamily="2" charset="0"/>
                  <a:ea typeface="Palatino"/>
                  <a:cs typeface="Palatino"/>
                  <a:sym typeface="Palatino"/>
                </a:rPr>
                <a:t>Software Architects</a:t>
              </a:r>
              <a:endParaRPr dirty="0"/>
            </a:p>
            <a:p>
              <a:pPr marL="383540" marR="0" lvl="0" indent="-342900" algn="l" rtl="0">
                <a:lnSpc>
                  <a:spcPct val="100000"/>
                </a:lnSpc>
                <a:spcBef>
                  <a:spcPts val="0"/>
                </a:spcBef>
                <a:spcAft>
                  <a:spcPts val="0"/>
                </a:spcAft>
                <a:buClr>
                  <a:srgbClr val="000000"/>
                </a:buClr>
                <a:buSzPts val="2400"/>
                <a:buFont typeface="Palatino"/>
                <a:buChar char="•"/>
              </a:pPr>
              <a:r>
                <a:rPr lang="en-US" sz="2400" u="none" strike="noStrike" cap="none">
                  <a:solidFill>
                    <a:srgbClr val="000000"/>
                  </a:solidFill>
                  <a:latin typeface="Helvetica" pitchFamily="2" charset="0"/>
                  <a:ea typeface="Palatino"/>
                  <a:cs typeface="Palatino"/>
                  <a:sym typeface="Palatino"/>
                </a:rPr>
                <a:t>…</a:t>
              </a:r>
              <a:endParaRPr dirty="0"/>
            </a:p>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in domain X and region Y</a:t>
              </a:r>
              <a:endParaRPr dirty="0"/>
            </a:p>
          </p:txBody>
        </p:sp>
        <p:sp>
          <p:nvSpPr>
            <p:cNvPr id="503" name="Google Shape;503;p25"/>
            <p:cNvSpPr txBox="1"/>
            <p:nvPr/>
          </p:nvSpPr>
          <p:spPr>
            <a:xfrm>
              <a:off x="108433" y="4881417"/>
              <a:ext cx="1338933" cy="53347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800"/>
                <a:buFont typeface="Palatino"/>
                <a:buNone/>
              </a:pPr>
              <a:r>
                <a:rPr lang="en-US" sz="2800" u="none" strike="noStrike" cap="none">
                  <a:solidFill>
                    <a:srgbClr val="000000"/>
                  </a:solidFill>
                  <a:latin typeface="Helvetica" pitchFamily="2" charset="0"/>
                  <a:ea typeface="Palatino"/>
                  <a:cs typeface="Palatino"/>
                  <a:sym typeface="Palatino"/>
                </a:rPr>
                <a:t>Sample</a:t>
              </a:r>
              <a:endParaRPr dirty="0"/>
            </a:p>
          </p:txBody>
        </p:sp>
        <p:sp>
          <p:nvSpPr>
            <p:cNvPr id="504" name="Google Shape;504;p25"/>
            <p:cNvSpPr txBox="1"/>
            <p:nvPr/>
          </p:nvSpPr>
          <p:spPr>
            <a:xfrm>
              <a:off x="108393" y="5398909"/>
              <a:ext cx="6795959" cy="841256"/>
            </a:xfrm>
            <a:prstGeom prst="rect">
              <a:avLst/>
            </a:prstGeom>
            <a:noFill/>
            <a:ln>
              <a:noFill/>
            </a:ln>
          </p:spPr>
          <p:txBody>
            <a:bodyPr spcFirstLastPara="1" wrap="square" lIns="50800" tIns="50800" rIns="50800" bIns="50800" anchor="ctr" anchorCtr="0">
              <a:spAutoFit/>
            </a:bodyPr>
            <a:lstStyle/>
            <a:p>
              <a:pPr marL="383540" marR="0" lvl="0" indent="-342900" algn="l" rtl="0">
                <a:lnSpc>
                  <a:spcPct val="100000"/>
                </a:lnSpc>
                <a:spcBef>
                  <a:spcPts val="0"/>
                </a:spcBef>
                <a:spcAft>
                  <a:spcPts val="0"/>
                </a:spcAft>
                <a:buClr>
                  <a:srgbClr val="000000"/>
                </a:buClr>
                <a:buSzPts val="2400"/>
                <a:buFont typeface="Palatino"/>
                <a:buChar char="•"/>
              </a:pPr>
              <a:r>
                <a:rPr lang="en-US" sz="2400" u="none" strike="noStrike" cap="none">
                  <a:solidFill>
                    <a:srgbClr val="000000"/>
                  </a:solidFill>
                  <a:latin typeface="Helvetica" pitchFamily="2" charset="0"/>
                  <a:ea typeface="Palatino"/>
                  <a:cs typeface="Palatino"/>
                  <a:sym typeface="Palatino"/>
                </a:rPr>
                <a:t>[Role] working with requirements for [x] years</a:t>
              </a:r>
              <a:endParaRPr dirty="0"/>
            </a:p>
            <a:p>
              <a:pPr marL="383540" marR="0" lvl="0" indent="-342900" algn="l" rtl="0">
                <a:lnSpc>
                  <a:spcPct val="100000"/>
                </a:lnSpc>
                <a:spcBef>
                  <a:spcPts val="0"/>
                </a:spcBef>
                <a:spcAft>
                  <a:spcPts val="0"/>
                </a:spcAft>
                <a:buClr>
                  <a:srgbClr val="000000"/>
                </a:buClr>
                <a:buSzPts val="2400"/>
                <a:buFont typeface="Palatino"/>
                <a:buChar char="•"/>
              </a:pPr>
              <a:r>
                <a:rPr lang="en-US" sz="2400" u="none" strike="noStrike" cap="none">
                  <a:solidFill>
                    <a:srgbClr val="000000"/>
                  </a:solidFill>
                  <a:latin typeface="Helvetica" pitchFamily="2" charset="0"/>
                  <a:ea typeface="Palatino"/>
                  <a:cs typeface="Palatino"/>
                  <a:sym typeface="Palatino"/>
                </a:rPr>
                <a:t>…</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26"/>
          <p:cNvSpPr txBox="1">
            <a:spLocks noGrp="1"/>
          </p:cNvSpPr>
          <p:nvPr>
            <p:ph type="body" idx="1"/>
          </p:nvPr>
        </p:nvSpPr>
        <p:spPr>
          <a:xfrm>
            <a:off x="5680647" y="590862"/>
            <a:ext cx="7256698" cy="3913370"/>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200"/>
              <a:buFont typeface="Palatino"/>
              <a:buChar char="•"/>
            </a:pPr>
            <a:r>
              <a:rPr lang="en-US" sz="3200"/>
              <a:t>Design of questionnaire used to answer the research questions</a:t>
            </a:r>
            <a:endParaRPr/>
          </a:p>
          <a:p>
            <a:pPr marL="383540" lvl="0" indent="-342900" algn="l" rtl="0">
              <a:lnSpc>
                <a:spcPct val="100000"/>
              </a:lnSpc>
              <a:spcBef>
                <a:spcPts val="1000"/>
              </a:spcBef>
              <a:spcAft>
                <a:spcPts val="0"/>
              </a:spcAft>
              <a:buClr>
                <a:srgbClr val="000000"/>
              </a:buClr>
              <a:buSzPts val="3200"/>
              <a:buFont typeface="Palatino"/>
              <a:buChar char="•"/>
            </a:pPr>
            <a:r>
              <a:rPr lang="en-US" sz="3200"/>
              <a:t>Implementation / Realisation</a:t>
            </a:r>
            <a:endParaRPr/>
          </a:p>
        </p:txBody>
      </p:sp>
      <p:sp>
        <p:nvSpPr>
          <p:cNvPr id="510" name="Google Shape;510;p26"/>
          <p:cNvSpPr/>
          <p:nvPr/>
        </p:nvSpPr>
        <p:spPr>
          <a:xfrm>
            <a:off x="446074" y="700549"/>
            <a:ext cx="4557610" cy="56632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Defining Research Objectives</a:t>
            </a:r>
            <a:endParaRPr dirty="0"/>
          </a:p>
        </p:txBody>
      </p:sp>
      <p:sp>
        <p:nvSpPr>
          <p:cNvPr id="511" name="Google Shape;511;p26"/>
          <p:cNvSpPr/>
          <p:nvPr/>
        </p:nvSpPr>
        <p:spPr>
          <a:xfrm>
            <a:off x="446074" y="1321496"/>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Characterising Target Population</a:t>
            </a:r>
            <a:endParaRPr dirty="0"/>
          </a:p>
        </p:txBody>
      </p:sp>
      <p:sp>
        <p:nvSpPr>
          <p:cNvPr id="512" name="Google Shape;512;p26"/>
          <p:cNvSpPr/>
          <p:nvPr/>
        </p:nvSpPr>
        <p:spPr>
          <a:xfrm>
            <a:off x="446074" y="2036053"/>
            <a:ext cx="4557610" cy="660765"/>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Sampling</a:t>
            </a:r>
            <a:endParaRPr dirty="0"/>
          </a:p>
        </p:txBody>
      </p:sp>
      <p:sp>
        <p:nvSpPr>
          <p:cNvPr id="513" name="Google Shape;513;p26"/>
          <p:cNvSpPr/>
          <p:nvPr/>
        </p:nvSpPr>
        <p:spPr>
          <a:xfrm>
            <a:off x="446074" y="2751443"/>
            <a:ext cx="4557610" cy="652437"/>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Questionnaire Design</a:t>
            </a:r>
            <a:endParaRPr dirty="0"/>
          </a:p>
        </p:txBody>
      </p:sp>
      <p:sp>
        <p:nvSpPr>
          <p:cNvPr id="514" name="Google Shape;514;p26"/>
          <p:cNvSpPr/>
          <p:nvPr/>
        </p:nvSpPr>
        <p:spPr>
          <a:xfrm>
            <a:off x="446074" y="3458505"/>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Recruiting &amp; Measuring</a:t>
            </a:r>
            <a:endParaRPr dirty="0"/>
          </a:p>
        </p:txBody>
      </p:sp>
      <p:sp>
        <p:nvSpPr>
          <p:cNvPr id="515" name="Google Shape;515;p26"/>
          <p:cNvSpPr/>
          <p:nvPr/>
        </p:nvSpPr>
        <p:spPr>
          <a:xfrm>
            <a:off x="446074" y="5000228"/>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Coding &amp; Editing</a:t>
            </a:r>
            <a:endParaRPr dirty="0"/>
          </a:p>
        </p:txBody>
      </p:sp>
      <p:sp>
        <p:nvSpPr>
          <p:cNvPr id="516" name="Google Shape;516;p26"/>
          <p:cNvSpPr/>
          <p:nvPr/>
        </p:nvSpPr>
        <p:spPr>
          <a:xfrm>
            <a:off x="446074" y="5715826"/>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Post-survey Adjustments</a:t>
            </a:r>
            <a:endParaRPr dirty="0"/>
          </a:p>
        </p:txBody>
      </p:sp>
      <p:sp>
        <p:nvSpPr>
          <p:cNvPr id="517" name="Google Shape;517;p26"/>
          <p:cNvSpPr/>
          <p:nvPr/>
        </p:nvSpPr>
        <p:spPr>
          <a:xfrm>
            <a:off x="446074" y="6429537"/>
            <a:ext cx="4557610" cy="660766"/>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Analysis &amp; Interpretation </a:t>
            </a:r>
            <a:endParaRPr dirty="0"/>
          </a:p>
        </p:txBody>
      </p:sp>
      <p:sp>
        <p:nvSpPr>
          <p:cNvPr id="518" name="Google Shape;518;p26"/>
          <p:cNvSpPr/>
          <p:nvPr/>
        </p:nvSpPr>
        <p:spPr>
          <a:xfrm>
            <a:off x="446074" y="7957962"/>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Curation &amp; Disclosure</a:t>
            </a:r>
            <a:endParaRPr dirty="0"/>
          </a:p>
        </p:txBody>
      </p:sp>
      <p:sp>
        <p:nvSpPr>
          <p:cNvPr id="519" name="Google Shape;519;p26"/>
          <p:cNvSpPr/>
          <p:nvPr/>
        </p:nvSpPr>
        <p:spPr>
          <a:xfrm>
            <a:off x="446074" y="8664581"/>
            <a:ext cx="4557610" cy="647233"/>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Reporting</a:t>
            </a:r>
            <a:endParaRPr dirty="0"/>
          </a:p>
        </p:txBody>
      </p:sp>
      <p:sp>
        <p:nvSpPr>
          <p:cNvPr id="520" name="Google Shape;520;p26"/>
          <p:cNvSpPr/>
          <p:nvPr/>
        </p:nvSpPr>
        <p:spPr>
          <a:xfrm>
            <a:off x="151150" y="282620"/>
            <a:ext cx="5147457" cy="4065354"/>
          </a:xfrm>
          <a:prstGeom prst="roundRect">
            <a:avLst>
              <a:gd name="adj" fmla="val 1462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521" name="Google Shape;521;p26"/>
          <p:cNvSpPr txBox="1"/>
          <p:nvPr/>
        </p:nvSpPr>
        <p:spPr>
          <a:xfrm>
            <a:off x="1545267" y="245668"/>
            <a:ext cx="2359224"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Planning</a:t>
            </a:r>
            <a:endParaRPr dirty="0"/>
          </a:p>
        </p:txBody>
      </p:sp>
      <p:sp>
        <p:nvSpPr>
          <p:cNvPr id="522" name="Google Shape;522;p26"/>
          <p:cNvSpPr/>
          <p:nvPr/>
        </p:nvSpPr>
        <p:spPr>
          <a:xfrm>
            <a:off x="151150" y="4489808"/>
            <a:ext cx="5147457" cy="2771957"/>
          </a:xfrm>
          <a:prstGeom prst="roundRect">
            <a:avLst>
              <a:gd name="adj" fmla="val 21446"/>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523" name="Google Shape;523;p26"/>
          <p:cNvSpPr txBox="1"/>
          <p:nvPr/>
        </p:nvSpPr>
        <p:spPr>
          <a:xfrm>
            <a:off x="1494739" y="4345900"/>
            <a:ext cx="2460279"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Execution</a:t>
            </a:r>
            <a:endParaRPr dirty="0"/>
          </a:p>
        </p:txBody>
      </p:sp>
      <p:sp>
        <p:nvSpPr>
          <p:cNvPr id="524" name="Google Shape;524;p26"/>
          <p:cNvSpPr/>
          <p:nvPr/>
        </p:nvSpPr>
        <p:spPr>
          <a:xfrm>
            <a:off x="151150" y="7441699"/>
            <a:ext cx="5147457" cy="2058871"/>
          </a:xfrm>
          <a:prstGeom prst="roundRect">
            <a:avLst>
              <a:gd name="adj" fmla="val 2887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525" name="Google Shape;525;p26"/>
          <p:cNvSpPr txBox="1"/>
          <p:nvPr/>
        </p:nvSpPr>
        <p:spPr>
          <a:xfrm>
            <a:off x="1075565" y="7449288"/>
            <a:ext cx="3298628"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Packaging &amp; Reporting</a:t>
            </a:r>
            <a:endParaRPr dirty="0"/>
          </a:p>
        </p:txBody>
      </p:sp>
      <p:pic>
        <p:nvPicPr>
          <p:cNvPr id="526" name="Google Shape;526;p26" descr="Example! Example!"/>
          <p:cNvPicPr preferRelativeResize="0"/>
          <p:nvPr/>
        </p:nvPicPr>
        <p:blipFill rotWithShape="1">
          <a:blip r:embed="rId3">
            <a:alphaModFix/>
          </a:blip>
          <a:srcRect/>
          <a:stretch/>
        </p:blipFill>
        <p:spPr>
          <a:xfrm rot="959544">
            <a:off x="10085084" y="2725645"/>
            <a:ext cx="2969995" cy="1403235"/>
          </a:xfrm>
          <a:prstGeom prst="rect">
            <a:avLst/>
          </a:prstGeom>
          <a:noFill/>
          <a:ln>
            <a:noFill/>
          </a:ln>
          <a:effectLst>
            <a:outerShdw blurRad="63500" dist="25400" dir="5400000" rotWithShape="0">
              <a:srgbClr val="000000">
                <a:alpha val="49803"/>
              </a:srgbClr>
            </a:outerShdw>
          </a:effectLst>
        </p:spPr>
      </p:pic>
      <p:pic>
        <p:nvPicPr>
          <p:cNvPr id="527" name="Google Shape;527;p26" descr="Screen Shot 2018-01-18 at 09.59.33.png"/>
          <p:cNvPicPr preferRelativeResize="0"/>
          <p:nvPr/>
        </p:nvPicPr>
        <p:blipFill rotWithShape="1">
          <a:blip r:embed="rId4">
            <a:alphaModFix/>
          </a:blip>
          <a:srcRect/>
          <a:stretch/>
        </p:blipFill>
        <p:spPr>
          <a:xfrm>
            <a:off x="1474241" y="3594008"/>
            <a:ext cx="6870701" cy="2946401"/>
          </a:xfrm>
          <a:prstGeom prst="rect">
            <a:avLst/>
          </a:prstGeom>
          <a:noFill/>
          <a:ln>
            <a:noFill/>
          </a:ln>
          <a:effectLst>
            <a:outerShdw blurRad="63500" dist="25400" dir="5400000" rotWithShape="0">
              <a:srgbClr val="000000">
                <a:alpha val="49803"/>
              </a:srgbClr>
            </a:outerShdw>
          </a:effectLst>
        </p:spPr>
      </p:pic>
      <p:pic>
        <p:nvPicPr>
          <p:cNvPr id="528" name="Google Shape;528;p26" descr="Screen Shot 2018-01-18 at 09.58.33.png"/>
          <p:cNvPicPr preferRelativeResize="0"/>
          <p:nvPr/>
        </p:nvPicPr>
        <p:blipFill rotWithShape="1">
          <a:blip r:embed="rId5">
            <a:alphaModFix/>
          </a:blip>
          <a:srcRect/>
          <a:stretch/>
        </p:blipFill>
        <p:spPr>
          <a:xfrm>
            <a:off x="2515619" y="4423627"/>
            <a:ext cx="10529190" cy="5392903"/>
          </a:xfrm>
          <a:prstGeom prst="rect">
            <a:avLst/>
          </a:prstGeom>
          <a:noFill/>
          <a:ln>
            <a:noFill/>
          </a:ln>
          <a:effectLst>
            <a:outerShdw blurRad="63500" dist="25400" dir="5400000" rotWithShape="0">
              <a:srgbClr val="000000">
                <a:alpha val="4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27"/>
          <p:cNvSpPr txBox="1">
            <a:spLocks noGrp="1"/>
          </p:cNvSpPr>
          <p:nvPr>
            <p:ph type="body" idx="1"/>
          </p:nvPr>
        </p:nvSpPr>
        <p:spPr>
          <a:xfrm>
            <a:off x="5680647" y="590862"/>
            <a:ext cx="7256698" cy="3913370"/>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200"/>
              <a:buFont typeface="Palatino"/>
              <a:buChar char="•"/>
            </a:pPr>
            <a:r>
              <a:rPr lang="en-US" sz="3200"/>
              <a:t>Actual data collection conducted through the survey</a:t>
            </a:r>
            <a:endParaRPr/>
          </a:p>
          <a:p>
            <a:pPr marL="497840" lvl="0" indent="-457200" algn="l" rtl="0">
              <a:lnSpc>
                <a:spcPct val="100000"/>
              </a:lnSpc>
              <a:spcBef>
                <a:spcPts val="1000"/>
              </a:spcBef>
              <a:spcAft>
                <a:spcPts val="0"/>
              </a:spcAft>
              <a:buClr>
                <a:srgbClr val="000000"/>
              </a:buClr>
              <a:buSzPts val="3200"/>
              <a:buFont typeface="Palatino"/>
              <a:buChar char="»"/>
            </a:pPr>
            <a:r>
              <a:rPr lang="en-US" sz="3200"/>
              <a:t>Respondents invitation</a:t>
            </a:r>
            <a:endParaRPr/>
          </a:p>
          <a:p>
            <a:pPr marL="497840" lvl="0" indent="-457200" algn="l" rtl="0">
              <a:lnSpc>
                <a:spcPct val="100000"/>
              </a:lnSpc>
              <a:spcBef>
                <a:spcPts val="1000"/>
              </a:spcBef>
              <a:spcAft>
                <a:spcPts val="0"/>
              </a:spcAft>
              <a:buClr>
                <a:srgbClr val="000000"/>
              </a:buClr>
              <a:buSzPts val="3200"/>
              <a:buFont typeface="Palatino"/>
              <a:buChar char="»"/>
            </a:pPr>
            <a:r>
              <a:rPr lang="en-US" sz="3200"/>
              <a:t>Continuous Control </a:t>
            </a:r>
            <a:endParaRPr/>
          </a:p>
        </p:txBody>
      </p:sp>
      <p:sp>
        <p:nvSpPr>
          <p:cNvPr id="534" name="Google Shape;534;p27"/>
          <p:cNvSpPr/>
          <p:nvPr/>
        </p:nvSpPr>
        <p:spPr>
          <a:xfrm>
            <a:off x="446074" y="700549"/>
            <a:ext cx="4557610" cy="56632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Defining Research Objectives</a:t>
            </a:r>
            <a:endParaRPr dirty="0"/>
          </a:p>
        </p:txBody>
      </p:sp>
      <p:sp>
        <p:nvSpPr>
          <p:cNvPr id="535" name="Google Shape;535;p27"/>
          <p:cNvSpPr/>
          <p:nvPr/>
        </p:nvSpPr>
        <p:spPr>
          <a:xfrm>
            <a:off x="446074" y="1321496"/>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Characterising Target Population</a:t>
            </a:r>
            <a:endParaRPr dirty="0"/>
          </a:p>
        </p:txBody>
      </p:sp>
      <p:sp>
        <p:nvSpPr>
          <p:cNvPr id="536" name="Google Shape;536;p27"/>
          <p:cNvSpPr/>
          <p:nvPr/>
        </p:nvSpPr>
        <p:spPr>
          <a:xfrm>
            <a:off x="446074" y="2036053"/>
            <a:ext cx="4557610" cy="660765"/>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Sampling</a:t>
            </a:r>
            <a:endParaRPr dirty="0"/>
          </a:p>
        </p:txBody>
      </p:sp>
      <p:sp>
        <p:nvSpPr>
          <p:cNvPr id="537" name="Google Shape;537;p27"/>
          <p:cNvSpPr/>
          <p:nvPr/>
        </p:nvSpPr>
        <p:spPr>
          <a:xfrm>
            <a:off x="446074" y="2751443"/>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Questionnaire Design</a:t>
            </a:r>
            <a:endParaRPr dirty="0"/>
          </a:p>
        </p:txBody>
      </p:sp>
      <p:sp>
        <p:nvSpPr>
          <p:cNvPr id="538" name="Google Shape;538;p27"/>
          <p:cNvSpPr/>
          <p:nvPr/>
        </p:nvSpPr>
        <p:spPr>
          <a:xfrm>
            <a:off x="446074" y="3458505"/>
            <a:ext cx="4557610" cy="652438"/>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Recruiting &amp; Measuring</a:t>
            </a:r>
            <a:endParaRPr dirty="0"/>
          </a:p>
        </p:txBody>
      </p:sp>
      <p:sp>
        <p:nvSpPr>
          <p:cNvPr id="539" name="Google Shape;539;p27"/>
          <p:cNvSpPr/>
          <p:nvPr/>
        </p:nvSpPr>
        <p:spPr>
          <a:xfrm>
            <a:off x="446074" y="5000228"/>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Coding &amp; Editing</a:t>
            </a:r>
            <a:endParaRPr dirty="0"/>
          </a:p>
        </p:txBody>
      </p:sp>
      <p:sp>
        <p:nvSpPr>
          <p:cNvPr id="540" name="Google Shape;540;p27"/>
          <p:cNvSpPr/>
          <p:nvPr/>
        </p:nvSpPr>
        <p:spPr>
          <a:xfrm>
            <a:off x="446074" y="5715826"/>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Post-survey Adjustments</a:t>
            </a:r>
            <a:endParaRPr dirty="0"/>
          </a:p>
        </p:txBody>
      </p:sp>
      <p:sp>
        <p:nvSpPr>
          <p:cNvPr id="541" name="Google Shape;541;p27"/>
          <p:cNvSpPr/>
          <p:nvPr/>
        </p:nvSpPr>
        <p:spPr>
          <a:xfrm>
            <a:off x="446074" y="6429537"/>
            <a:ext cx="4557610" cy="660766"/>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Analysis &amp; Interpretation </a:t>
            </a:r>
            <a:endParaRPr dirty="0"/>
          </a:p>
        </p:txBody>
      </p:sp>
      <p:sp>
        <p:nvSpPr>
          <p:cNvPr id="542" name="Google Shape;542;p27"/>
          <p:cNvSpPr/>
          <p:nvPr/>
        </p:nvSpPr>
        <p:spPr>
          <a:xfrm>
            <a:off x="446074" y="7957962"/>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Curation &amp; Disclosure</a:t>
            </a:r>
            <a:endParaRPr dirty="0"/>
          </a:p>
        </p:txBody>
      </p:sp>
      <p:sp>
        <p:nvSpPr>
          <p:cNvPr id="543" name="Google Shape;543;p27"/>
          <p:cNvSpPr/>
          <p:nvPr/>
        </p:nvSpPr>
        <p:spPr>
          <a:xfrm>
            <a:off x="446074" y="8664581"/>
            <a:ext cx="4557610" cy="647233"/>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Reporting</a:t>
            </a:r>
            <a:endParaRPr dirty="0"/>
          </a:p>
        </p:txBody>
      </p:sp>
      <p:sp>
        <p:nvSpPr>
          <p:cNvPr id="544" name="Google Shape;544;p27"/>
          <p:cNvSpPr/>
          <p:nvPr/>
        </p:nvSpPr>
        <p:spPr>
          <a:xfrm>
            <a:off x="151150" y="282620"/>
            <a:ext cx="5147457" cy="4065354"/>
          </a:xfrm>
          <a:prstGeom prst="roundRect">
            <a:avLst>
              <a:gd name="adj" fmla="val 1462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545" name="Google Shape;545;p27"/>
          <p:cNvSpPr txBox="1"/>
          <p:nvPr/>
        </p:nvSpPr>
        <p:spPr>
          <a:xfrm>
            <a:off x="1545267" y="245668"/>
            <a:ext cx="2359224"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Planning</a:t>
            </a:r>
            <a:endParaRPr dirty="0"/>
          </a:p>
        </p:txBody>
      </p:sp>
      <p:sp>
        <p:nvSpPr>
          <p:cNvPr id="546" name="Google Shape;546;p27"/>
          <p:cNvSpPr/>
          <p:nvPr/>
        </p:nvSpPr>
        <p:spPr>
          <a:xfrm>
            <a:off x="151150" y="4489808"/>
            <a:ext cx="5147457" cy="2771957"/>
          </a:xfrm>
          <a:prstGeom prst="roundRect">
            <a:avLst>
              <a:gd name="adj" fmla="val 21446"/>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547" name="Google Shape;547;p27"/>
          <p:cNvSpPr txBox="1"/>
          <p:nvPr/>
        </p:nvSpPr>
        <p:spPr>
          <a:xfrm>
            <a:off x="1494739" y="4345900"/>
            <a:ext cx="2460279"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Execution</a:t>
            </a:r>
            <a:endParaRPr dirty="0"/>
          </a:p>
        </p:txBody>
      </p:sp>
      <p:sp>
        <p:nvSpPr>
          <p:cNvPr id="548" name="Google Shape;548;p27"/>
          <p:cNvSpPr/>
          <p:nvPr/>
        </p:nvSpPr>
        <p:spPr>
          <a:xfrm>
            <a:off x="151150" y="7441699"/>
            <a:ext cx="5147457" cy="2058871"/>
          </a:xfrm>
          <a:prstGeom prst="roundRect">
            <a:avLst>
              <a:gd name="adj" fmla="val 2887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549" name="Google Shape;549;p27"/>
          <p:cNvSpPr txBox="1"/>
          <p:nvPr/>
        </p:nvSpPr>
        <p:spPr>
          <a:xfrm>
            <a:off x="1075565" y="7449288"/>
            <a:ext cx="3298628"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Packaging &amp; Reporting</a:t>
            </a:r>
            <a:endParaRPr dirty="0"/>
          </a:p>
        </p:txBody>
      </p:sp>
      <p:pic>
        <p:nvPicPr>
          <p:cNvPr id="550" name="Google Shape;550;p27" descr="Screen Shot 2018-01-18 at 10.06.35.png"/>
          <p:cNvPicPr preferRelativeResize="0"/>
          <p:nvPr/>
        </p:nvPicPr>
        <p:blipFill rotWithShape="1">
          <a:blip r:embed="rId3">
            <a:alphaModFix/>
          </a:blip>
          <a:srcRect/>
          <a:stretch/>
        </p:blipFill>
        <p:spPr>
          <a:xfrm>
            <a:off x="1826403" y="2017003"/>
            <a:ext cx="7377735" cy="5872047"/>
          </a:xfrm>
          <a:prstGeom prst="rect">
            <a:avLst/>
          </a:prstGeom>
          <a:noFill/>
          <a:ln>
            <a:noFill/>
          </a:ln>
          <a:effectLst>
            <a:outerShdw blurRad="63500" dist="25400" dir="5400000" rotWithShape="0">
              <a:srgbClr val="000000">
                <a:alpha val="49803"/>
              </a:srgbClr>
            </a:outerShdw>
          </a:effectLst>
        </p:spPr>
      </p:pic>
      <p:pic>
        <p:nvPicPr>
          <p:cNvPr id="551" name="Google Shape;551;p27" descr="Example! Example!"/>
          <p:cNvPicPr preferRelativeResize="0"/>
          <p:nvPr/>
        </p:nvPicPr>
        <p:blipFill rotWithShape="1">
          <a:blip r:embed="rId4">
            <a:alphaModFix/>
          </a:blip>
          <a:srcRect/>
          <a:stretch/>
        </p:blipFill>
        <p:spPr>
          <a:xfrm rot="959544">
            <a:off x="9905202" y="3504451"/>
            <a:ext cx="2969995" cy="1403235"/>
          </a:xfrm>
          <a:prstGeom prst="rect">
            <a:avLst/>
          </a:prstGeom>
          <a:noFill/>
          <a:ln>
            <a:noFill/>
          </a:ln>
          <a:effectLst>
            <a:outerShdw blurRad="63500" dist="25400" dir="5400000" rotWithShape="0">
              <a:srgbClr val="000000">
                <a:alpha val="49803"/>
              </a:srgbClr>
            </a:outerShdw>
          </a:effectLst>
        </p:spPr>
      </p:pic>
      <p:pic>
        <p:nvPicPr>
          <p:cNvPr id="552" name="Google Shape;552;p27" descr="Screen Shot 2018-01-18 at 10.04.53.png"/>
          <p:cNvPicPr preferRelativeResize="0"/>
          <p:nvPr/>
        </p:nvPicPr>
        <p:blipFill rotWithShape="1">
          <a:blip r:embed="rId5">
            <a:alphaModFix/>
          </a:blip>
          <a:srcRect/>
          <a:stretch/>
        </p:blipFill>
        <p:spPr>
          <a:xfrm>
            <a:off x="4806501" y="4866280"/>
            <a:ext cx="7973565" cy="4770457"/>
          </a:xfrm>
          <a:prstGeom prst="rect">
            <a:avLst/>
          </a:prstGeom>
          <a:noFill/>
          <a:ln>
            <a:noFill/>
          </a:ln>
          <a:effectLst>
            <a:outerShdw blurRad="63500" dist="25400" dir="5400000" rotWithShape="0">
              <a:srgbClr val="000000">
                <a:alpha val="4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28"/>
          <p:cNvSpPr txBox="1">
            <a:spLocks noGrp="1"/>
          </p:cNvSpPr>
          <p:nvPr>
            <p:ph type="body" idx="1"/>
          </p:nvPr>
        </p:nvSpPr>
        <p:spPr>
          <a:xfrm>
            <a:off x="5680647" y="590862"/>
            <a:ext cx="7256698" cy="4973599"/>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200"/>
              <a:buFont typeface="Palatino"/>
              <a:buChar char="•"/>
            </a:pPr>
            <a:r>
              <a:rPr lang="en-US" sz="3200"/>
              <a:t>Data coding &amp; editing: Review process before using data and harmonisation (e.g. consistency checks, outlier detection)</a:t>
            </a:r>
            <a:endParaRPr/>
          </a:p>
          <a:p>
            <a:pPr marL="383540" lvl="0" indent="-342900" algn="l" rtl="0">
              <a:lnSpc>
                <a:spcPct val="100000"/>
              </a:lnSpc>
              <a:spcBef>
                <a:spcPts val="1000"/>
              </a:spcBef>
              <a:spcAft>
                <a:spcPts val="0"/>
              </a:spcAft>
              <a:buClr>
                <a:srgbClr val="000000"/>
              </a:buClr>
              <a:buSzPts val="3200"/>
              <a:buFont typeface="Palatino"/>
              <a:buChar char="•"/>
            </a:pPr>
            <a:r>
              <a:rPr lang="en-US" sz="3200"/>
              <a:t>Post-survey Adjustments based on actual responses</a:t>
            </a:r>
            <a:endParaRPr/>
          </a:p>
          <a:p>
            <a:pPr marL="383540" lvl="0" indent="-342900" algn="l" rtl="0">
              <a:lnSpc>
                <a:spcPct val="100000"/>
              </a:lnSpc>
              <a:spcBef>
                <a:spcPts val="1000"/>
              </a:spcBef>
              <a:spcAft>
                <a:spcPts val="0"/>
              </a:spcAft>
              <a:buClr>
                <a:srgbClr val="000000"/>
              </a:buClr>
              <a:buSzPts val="3200"/>
              <a:buFont typeface="Palatino"/>
              <a:buChar char="•"/>
            </a:pPr>
            <a:r>
              <a:rPr lang="en-US" sz="3200"/>
              <a:t>Analysis of quantitative and qualitative data</a:t>
            </a:r>
            <a:endParaRPr/>
          </a:p>
        </p:txBody>
      </p:sp>
      <p:sp>
        <p:nvSpPr>
          <p:cNvPr id="558" name="Google Shape;558;p28"/>
          <p:cNvSpPr/>
          <p:nvPr/>
        </p:nvSpPr>
        <p:spPr>
          <a:xfrm>
            <a:off x="446074" y="700549"/>
            <a:ext cx="4557610" cy="56632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Defining Research Objectives</a:t>
            </a:r>
            <a:endParaRPr dirty="0"/>
          </a:p>
        </p:txBody>
      </p:sp>
      <p:sp>
        <p:nvSpPr>
          <p:cNvPr id="559" name="Google Shape;559;p28"/>
          <p:cNvSpPr/>
          <p:nvPr/>
        </p:nvSpPr>
        <p:spPr>
          <a:xfrm>
            <a:off x="446074" y="1321496"/>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Characterising Target Population</a:t>
            </a:r>
            <a:endParaRPr dirty="0"/>
          </a:p>
        </p:txBody>
      </p:sp>
      <p:sp>
        <p:nvSpPr>
          <p:cNvPr id="560" name="Google Shape;560;p28"/>
          <p:cNvSpPr/>
          <p:nvPr/>
        </p:nvSpPr>
        <p:spPr>
          <a:xfrm>
            <a:off x="446074" y="2036053"/>
            <a:ext cx="4557610" cy="660765"/>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Sampling</a:t>
            </a:r>
            <a:endParaRPr dirty="0"/>
          </a:p>
        </p:txBody>
      </p:sp>
      <p:sp>
        <p:nvSpPr>
          <p:cNvPr id="561" name="Google Shape;561;p28"/>
          <p:cNvSpPr/>
          <p:nvPr/>
        </p:nvSpPr>
        <p:spPr>
          <a:xfrm>
            <a:off x="446074" y="2751443"/>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Questionnaire Design</a:t>
            </a:r>
            <a:endParaRPr dirty="0"/>
          </a:p>
        </p:txBody>
      </p:sp>
      <p:sp>
        <p:nvSpPr>
          <p:cNvPr id="562" name="Google Shape;562;p28"/>
          <p:cNvSpPr/>
          <p:nvPr/>
        </p:nvSpPr>
        <p:spPr>
          <a:xfrm>
            <a:off x="446074" y="3458505"/>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Recruiting &amp; Measuring</a:t>
            </a:r>
            <a:endParaRPr dirty="0"/>
          </a:p>
        </p:txBody>
      </p:sp>
      <p:sp>
        <p:nvSpPr>
          <p:cNvPr id="563" name="Google Shape;563;p28"/>
          <p:cNvSpPr/>
          <p:nvPr/>
        </p:nvSpPr>
        <p:spPr>
          <a:xfrm>
            <a:off x="446074" y="5000228"/>
            <a:ext cx="4557610" cy="652437"/>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Coding &amp; Editing</a:t>
            </a:r>
            <a:endParaRPr dirty="0"/>
          </a:p>
        </p:txBody>
      </p:sp>
      <p:sp>
        <p:nvSpPr>
          <p:cNvPr id="564" name="Google Shape;564;p28"/>
          <p:cNvSpPr/>
          <p:nvPr/>
        </p:nvSpPr>
        <p:spPr>
          <a:xfrm>
            <a:off x="446074" y="5715826"/>
            <a:ext cx="4557610" cy="652438"/>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Post-survey Adjustments</a:t>
            </a:r>
            <a:endParaRPr dirty="0"/>
          </a:p>
        </p:txBody>
      </p:sp>
      <p:sp>
        <p:nvSpPr>
          <p:cNvPr id="565" name="Google Shape;565;p28"/>
          <p:cNvSpPr/>
          <p:nvPr/>
        </p:nvSpPr>
        <p:spPr>
          <a:xfrm>
            <a:off x="446074" y="6429537"/>
            <a:ext cx="4557610" cy="660766"/>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Analysis &amp; Interpretation </a:t>
            </a:r>
            <a:endParaRPr dirty="0"/>
          </a:p>
        </p:txBody>
      </p:sp>
      <p:sp>
        <p:nvSpPr>
          <p:cNvPr id="566" name="Google Shape;566;p28"/>
          <p:cNvSpPr/>
          <p:nvPr/>
        </p:nvSpPr>
        <p:spPr>
          <a:xfrm>
            <a:off x="446074" y="7957962"/>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Curation &amp; Disclosure</a:t>
            </a:r>
            <a:endParaRPr dirty="0"/>
          </a:p>
        </p:txBody>
      </p:sp>
      <p:sp>
        <p:nvSpPr>
          <p:cNvPr id="567" name="Google Shape;567;p28"/>
          <p:cNvSpPr/>
          <p:nvPr/>
        </p:nvSpPr>
        <p:spPr>
          <a:xfrm>
            <a:off x="446074" y="8664581"/>
            <a:ext cx="4557610" cy="647233"/>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Reporting</a:t>
            </a:r>
            <a:endParaRPr dirty="0"/>
          </a:p>
        </p:txBody>
      </p:sp>
      <p:sp>
        <p:nvSpPr>
          <p:cNvPr id="568" name="Google Shape;568;p28"/>
          <p:cNvSpPr/>
          <p:nvPr/>
        </p:nvSpPr>
        <p:spPr>
          <a:xfrm>
            <a:off x="151150" y="282620"/>
            <a:ext cx="5147457" cy="4065354"/>
          </a:xfrm>
          <a:prstGeom prst="roundRect">
            <a:avLst>
              <a:gd name="adj" fmla="val 1462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569" name="Google Shape;569;p28"/>
          <p:cNvSpPr txBox="1"/>
          <p:nvPr/>
        </p:nvSpPr>
        <p:spPr>
          <a:xfrm>
            <a:off x="1545267" y="245668"/>
            <a:ext cx="2359224"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Planning</a:t>
            </a:r>
            <a:endParaRPr dirty="0"/>
          </a:p>
        </p:txBody>
      </p:sp>
      <p:sp>
        <p:nvSpPr>
          <p:cNvPr id="570" name="Google Shape;570;p28"/>
          <p:cNvSpPr/>
          <p:nvPr/>
        </p:nvSpPr>
        <p:spPr>
          <a:xfrm>
            <a:off x="151150" y="4489808"/>
            <a:ext cx="5147457" cy="2771957"/>
          </a:xfrm>
          <a:prstGeom prst="roundRect">
            <a:avLst>
              <a:gd name="adj" fmla="val 21446"/>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571" name="Google Shape;571;p28"/>
          <p:cNvSpPr txBox="1"/>
          <p:nvPr/>
        </p:nvSpPr>
        <p:spPr>
          <a:xfrm>
            <a:off x="1494739" y="4345900"/>
            <a:ext cx="2460279"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Execution</a:t>
            </a:r>
            <a:endParaRPr dirty="0"/>
          </a:p>
        </p:txBody>
      </p:sp>
      <p:sp>
        <p:nvSpPr>
          <p:cNvPr id="572" name="Google Shape;572;p28"/>
          <p:cNvSpPr/>
          <p:nvPr/>
        </p:nvSpPr>
        <p:spPr>
          <a:xfrm>
            <a:off x="151150" y="7441699"/>
            <a:ext cx="5147457" cy="2058871"/>
          </a:xfrm>
          <a:prstGeom prst="roundRect">
            <a:avLst>
              <a:gd name="adj" fmla="val 2887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573" name="Google Shape;573;p28"/>
          <p:cNvSpPr txBox="1"/>
          <p:nvPr/>
        </p:nvSpPr>
        <p:spPr>
          <a:xfrm>
            <a:off x="1075565" y="7449288"/>
            <a:ext cx="3298628"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Packaging &amp; Reporting</a:t>
            </a:r>
            <a:endParaRPr dirty="0"/>
          </a:p>
        </p:txBody>
      </p:sp>
      <p:pic>
        <p:nvPicPr>
          <p:cNvPr id="574" name="Google Shape;574;p28" descr="Example! Example!"/>
          <p:cNvPicPr preferRelativeResize="0"/>
          <p:nvPr/>
        </p:nvPicPr>
        <p:blipFill rotWithShape="1">
          <a:blip r:embed="rId3">
            <a:alphaModFix/>
          </a:blip>
          <a:srcRect/>
          <a:stretch/>
        </p:blipFill>
        <p:spPr>
          <a:xfrm rot="959544">
            <a:off x="9831591" y="4175183"/>
            <a:ext cx="2969994" cy="1403235"/>
          </a:xfrm>
          <a:prstGeom prst="rect">
            <a:avLst/>
          </a:prstGeom>
          <a:noFill/>
          <a:ln>
            <a:noFill/>
          </a:ln>
          <a:effectLst>
            <a:outerShdw blurRad="63500" dist="25400" dir="5400000" rotWithShape="0">
              <a:srgbClr val="000000">
                <a:alpha val="49803"/>
              </a:srgbClr>
            </a:outerShdw>
          </a:effectLst>
        </p:spPr>
      </p:pic>
      <p:pic>
        <p:nvPicPr>
          <p:cNvPr id="575" name="Google Shape;575;p28" descr="IMG_2477.jpg"/>
          <p:cNvPicPr preferRelativeResize="0"/>
          <p:nvPr/>
        </p:nvPicPr>
        <p:blipFill rotWithShape="1">
          <a:blip r:embed="rId4">
            <a:alphaModFix/>
          </a:blip>
          <a:srcRect/>
          <a:stretch/>
        </p:blipFill>
        <p:spPr>
          <a:xfrm>
            <a:off x="-83461" y="-59839"/>
            <a:ext cx="10197107" cy="6991896"/>
          </a:xfrm>
          <a:prstGeom prst="rect">
            <a:avLst/>
          </a:prstGeom>
          <a:noFill/>
          <a:ln>
            <a:noFill/>
          </a:ln>
          <a:effectLst>
            <a:outerShdw blurRad="63500" dist="25400" dir="5400000" rotWithShape="0">
              <a:srgbClr val="000000">
                <a:alpha val="49803"/>
              </a:srgbClr>
            </a:outerShdw>
          </a:effectLst>
        </p:spPr>
      </p:pic>
      <p:grpSp>
        <p:nvGrpSpPr>
          <p:cNvPr id="576" name="Google Shape;576;p28"/>
          <p:cNvGrpSpPr/>
          <p:nvPr/>
        </p:nvGrpSpPr>
        <p:grpSpPr>
          <a:xfrm>
            <a:off x="5735615" y="1213778"/>
            <a:ext cx="7146763" cy="4050597"/>
            <a:chOff x="0" y="-1"/>
            <a:chExt cx="7146762" cy="4050595"/>
          </a:xfrm>
        </p:grpSpPr>
        <p:pic>
          <p:nvPicPr>
            <p:cNvPr id="577" name="Google Shape;577;p28" descr="Pre-Coding2.jpg"/>
            <p:cNvPicPr preferRelativeResize="0"/>
            <p:nvPr/>
          </p:nvPicPr>
          <p:blipFill rotWithShape="1">
            <a:blip r:embed="rId5">
              <a:alphaModFix/>
            </a:blip>
            <a:srcRect l="2431" t="9635" r="10699" b="27603"/>
            <a:stretch/>
          </p:blipFill>
          <p:spPr>
            <a:xfrm>
              <a:off x="127000" y="88900"/>
              <a:ext cx="6892762" cy="3720394"/>
            </a:xfrm>
            <a:prstGeom prst="rect">
              <a:avLst/>
            </a:prstGeom>
            <a:noFill/>
            <a:ln>
              <a:noFill/>
            </a:ln>
          </p:spPr>
        </p:pic>
        <p:pic>
          <p:nvPicPr>
            <p:cNvPr id="578" name="Google Shape;578;p28" descr="Pre-Coding2.jpg"/>
            <p:cNvPicPr preferRelativeResize="0"/>
            <p:nvPr/>
          </p:nvPicPr>
          <p:blipFill rotWithShape="1">
            <a:blip r:embed="rId6">
              <a:alphaModFix/>
            </a:blip>
            <a:srcRect/>
            <a:stretch/>
          </p:blipFill>
          <p:spPr>
            <a:xfrm>
              <a:off x="0" y="-1"/>
              <a:ext cx="7146762" cy="4050595"/>
            </a:xfrm>
            <a:prstGeom prst="rect">
              <a:avLst/>
            </a:prstGeom>
            <a:noFill/>
            <a:ln>
              <a:noFill/>
            </a:ln>
          </p:spPr>
        </p:pic>
      </p:grpSp>
      <p:grpSp>
        <p:nvGrpSpPr>
          <p:cNvPr id="579" name="Google Shape;579;p28"/>
          <p:cNvGrpSpPr/>
          <p:nvPr/>
        </p:nvGrpSpPr>
        <p:grpSpPr>
          <a:xfrm>
            <a:off x="33523" y="2554593"/>
            <a:ext cx="11645901" cy="5854701"/>
            <a:chOff x="0" y="0"/>
            <a:chExt cx="11645900" cy="5854700"/>
          </a:xfrm>
        </p:grpSpPr>
        <p:pic>
          <p:nvPicPr>
            <p:cNvPr id="580" name="Google Shape;580;p28" descr="Screen Shot 2018-01-18 at 10.16.18.png"/>
            <p:cNvPicPr preferRelativeResize="0"/>
            <p:nvPr/>
          </p:nvPicPr>
          <p:blipFill rotWithShape="1">
            <a:blip r:embed="rId7">
              <a:alphaModFix/>
            </a:blip>
            <a:srcRect/>
            <a:stretch/>
          </p:blipFill>
          <p:spPr>
            <a:xfrm>
              <a:off x="127000" y="88900"/>
              <a:ext cx="11391900" cy="5524500"/>
            </a:xfrm>
            <a:prstGeom prst="rect">
              <a:avLst/>
            </a:prstGeom>
            <a:noFill/>
            <a:ln>
              <a:noFill/>
            </a:ln>
          </p:spPr>
        </p:pic>
        <p:pic>
          <p:nvPicPr>
            <p:cNvPr id="581" name="Google Shape;581;p28" descr="Screen Shot 2018-01-18 at 10.16.18.png"/>
            <p:cNvPicPr preferRelativeResize="0"/>
            <p:nvPr/>
          </p:nvPicPr>
          <p:blipFill rotWithShape="1">
            <a:blip r:embed="rId8">
              <a:alphaModFix/>
            </a:blip>
            <a:srcRect/>
            <a:stretch/>
          </p:blipFill>
          <p:spPr>
            <a:xfrm>
              <a:off x="0" y="0"/>
              <a:ext cx="11645900" cy="5854700"/>
            </a:xfrm>
            <a:prstGeom prst="rect">
              <a:avLst/>
            </a:prstGeom>
            <a:noFill/>
            <a:ln>
              <a:noFill/>
            </a:ln>
          </p:spPr>
        </p:pic>
      </p:grpSp>
      <p:sp>
        <p:nvSpPr>
          <p:cNvPr id="582" name="Google Shape;582;p28"/>
          <p:cNvSpPr/>
          <p:nvPr/>
        </p:nvSpPr>
        <p:spPr>
          <a:xfrm>
            <a:off x="-39970" y="5267311"/>
            <a:ext cx="13084739" cy="4462865"/>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pic>
        <p:nvPicPr>
          <p:cNvPr id="583" name="Google Shape;583;p28" descr="Image"/>
          <p:cNvPicPr preferRelativeResize="0"/>
          <p:nvPr/>
        </p:nvPicPr>
        <p:blipFill rotWithShape="1">
          <a:blip r:embed="rId9">
            <a:alphaModFix/>
          </a:blip>
          <a:srcRect/>
          <a:stretch/>
        </p:blipFill>
        <p:spPr>
          <a:xfrm>
            <a:off x="-15733" y="5259028"/>
            <a:ext cx="13004801" cy="44794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2"/>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583"/>
                                        </p:tgtEl>
                                        <p:attrNameLst>
                                          <p:attrName>style.visibility</p:attrName>
                                        </p:attrNameLst>
                                      </p:cBhvr>
                                      <p:to>
                                        <p:strVal val="visible"/>
                                      </p:to>
                                    </p:set>
                                    <p:animEffect transition="in" filter="fade">
                                      <p:cBhvr>
                                        <p:cTn id="25" dur="700"/>
                                        <p:tgtEl>
                                          <p:spTgt spid="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29"/>
          <p:cNvSpPr txBox="1">
            <a:spLocks noGrp="1"/>
          </p:cNvSpPr>
          <p:nvPr>
            <p:ph type="body" idx="1"/>
          </p:nvPr>
        </p:nvSpPr>
        <p:spPr>
          <a:xfrm>
            <a:off x="5680647" y="590862"/>
            <a:ext cx="7256698" cy="5667019"/>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200"/>
              <a:buFont typeface="Palatino"/>
              <a:buChar char="•"/>
            </a:pPr>
            <a:r>
              <a:rPr lang="en-US" sz="3200"/>
              <a:t>Data curation and disclosure: Preparation of data for reproducible disclosure (e.g. anonymisation, codebooks)</a:t>
            </a:r>
            <a:endParaRPr/>
          </a:p>
          <a:p>
            <a:pPr marL="383540" lvl="0" indent="-342900" algn="l" rtl="0">
              <a:lnSpc>
                <a:spcPct val="100000"/>
              </a:lnSpc>
              <a:spcBef>
                <a:spcPts val="1000"/>
              </a:spcBef>
              <a:spcAft>
                <a:spcPts val="0"/>
              </a:spcAft>
              <a:buClr>
                <a:srgbClr val="000000"/>
              </a:buClr>
              <a:buSzPts val="3200"/>
              <a:buFont typeface="Palatino"/>
              <a:buChar char="•"/>
            </a:pPr>
            <a:r>
              <a:rPr lang="en-US" sz="3200"/>
              <a:t>Reporting</a:t>
            </a:r>
            <a:endParaRPr/>
          </a:p>
          <a:p>
            <a:pPr marL="840739" lvl="1" indent="-342899" algn="l" rtl="0">
              <a:lnSpc>
                <a:spcPct val="100000"/>
              </a:lnSpc>
              <a:spcBef>
                <a:spcPts val="1000"/>
              </a:spcBef>
              <a:spcAft>
                <a:spcPts val="0"/>
              </a:spcAft>
              <a:buClr>
                <a:srgbClr val="000000"/>
              </a:buClr>
              <a:buSzPts val="3200"/>
              <a:buFont typeface="Palatino"/>
              <a:buChar char="•"/>
            </a:pPr>
            <a:r>
              <a:rPr lang="en-US" sz="3200">
                <a:latin typeface="Helvetica" pitchFamily="2" charset="0"/>
              </a:rPr>
              <a:t>To respondents (e.g. via technical reports, blog posts)</a:t>
            </a:r>
            <a:endParaRPr>
              <a:latin typeface="Helvetica" pitchFamily="2" charset="0"/>
            </a:endParaRPr>
          </a:p>
          <a:p>
            <a:pPr marL="840739" lvl="1" indent="-342899" algn="l" rtl="0">
              <a:lnSpc>
                <a:spcPct val="100000"/>
              </a:lnSpc>
              <a:spcBef>
                <a:spcPts val="1000"/>
              </a:spcBef>
              <a:spcAft>
                <a:spcPts val="0"/>
              </a:spcAft>
              <a:buClr>
                <a:srgbClr val="000000"/>
              </a:buClr>
              <a:buSzPts val="3200"/>
              <a:buFont typeface="Palatino"/>
              <a:buChar char="•"/>
            </a:pPr>
            <a:r>
              <a:rPr lang="en-US" sz="3200">
                <a:latin typeface="Helvetica" pitchFamily="2" charset="0"/>
              </a:rPr>
              <a:t>Paper writing (very different audience)</a:t>
            </a:r>
            <a:endParaRPr>
              <a:latin typeface="Helvetica" pitchFamily="2" charset="0"/>
            </a:endParaRPr>
          </a:p>
        </p:txBody>
      </p:sp>
      <p:sp>
        <p:nvSpPr>
          <p:cNvPr id="589" name="Google Shape;589;p29"/>
          <p:cNvSpPr/>
          <p:nvPr/>
        </p:nvSpPr>
        <p:spPr>
          <a:xfrm>
            <a:off x="446074" y="700549"/>
            <a:ext cx="4557610" cy="56632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Defining Research Objectives</a:t>
            </a:r>
            <a:endParaRPr dirty="0"/>
          </a:p>
        </p:txBody>
      </p:sp>
      <p:sp>
        <p:nvSpPr>
          <p:cNvPr id="590" name="Google Shape;590;p29"/>
          <p:cNvSpPr/>
          <p:nvPr/>
        </p:nvSpPr>
        <p:spPr>
          <a:xfrm>
            <a:off x="446074" y="1321496"/>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Characterising Target Population</a:t>
            </a:r>
            <a:endParaRPr dirty="0"/>
          </a:p>
        </p:txBody>
      </p:sp>
      <p:sp>
        <p:nvSpPr>
          <p:cNvPr id="591" name="Google Shape;591;p29"/>
          <p:cNvSpPr/>
          <p:nvPr/>
        </p:nvSpPr>
        <p:spPr>
          <a:xfrm>
            <a:off x="446074" y="2036053"/>
            <a:ext cx="4557610" cy="660765"/>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Sampling</a:t>
            </a:r>
            <a:endParaRPr dirty="0"/>
          </a:p>
        </p:txBody>
      </p:sp>
      <p:sp>
        <p:nvSpPr>
          <p:cNvPr id="592" name="Google Shape;592;p29"/>
          <p:cNvSpPr/>
          <p:nvPr/>
        </p:nvSpPr>
        <p:spPr>
          <a:xfrm>
            <a:off x="446074" y="2751443"/>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Questionnaire Design</a:t>
            </a:r>
            <a:endParaRPr dirty="0"/>
          </a:p>
        </p:txBody>
      </p:sp>
      <p:sp>
        <p:nvSpPr>
          <p:cNvPr id="593" name="Google Shape;593;p29"/>
          <p:cNvSpPr/>
          <p:nvPr/>
        </p:nvSpPr>
        <p:spPr>
          <a:xfrm>
            <a:off x="446074" y="3458505"/>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Recruiting &amp; Measuring</a:t>
            </a:r>
            <a:endParaRPr dirty="0"/>
          </a:p>
        </p:txBody>
      </p:sp>
      <p:sp>
        <p:nvSpPr>
          <p:cNvPr id="594" name="Google Shape;594;p29"/>
          <p:cNvSpPr/>
          <p:nvPr/>
        </p:nvSpPr>
        <p:spPr>
          <a:xfrm>
            <a:off x="446074" y="5000228"/>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Coding &amp; Editing</a:t>
            </a:r>
            <a:endParaRPr dirty="0"/>
          </a:p>
        </p:txBody>
      </p:sp>
      <p:sp>
        <p:nvSpPr>
          <p:cNvPr id="595" name="Google Shape;595;p29"/>
          <p:cNvSpPr/>
          <p:nvPr/>
        </p:nvSpPr>
        <p:spPr>
          <a:xfrm>
            <a:off x="446074" y="5715826"/>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Post-survey Adjustments</a:t>
            </a:r>
            <a:endParaRPr dirty="0"/>
          </a:p>
        </p:txBody>
      </p:sp>
      <p:sp>
        <p:nvSpPr>
          <p:cNvPr id="596" name="Google Shape;596;p29"/>
          <p:cNvSpPr/>
          <p:nvPr/>
        </p:nvSpPr>
        <p:spPr>
          <a:xfrm>
            <a:off x="446074" y="6429537"/>
            <a:ext cx="4557610" cy="660766"/>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Analysis &amp; Interpretation </a:t>
            </a:r>
            <a:endParaRPr dirty="0"/>
          </a:p>
        </p:txBody>
      </p:sp>
      <p:sp>
        <p:nvSpPr>
          <p:cNvPr id="597" name="Google Shape;597;p29"/>
          <p:cNvSpPr/>
          <p:nvPr/>
        </p:nvSpPr>
        <p:spPr>
          <a:xfrm>
            <a:off x="446074" y="7957962"/>
            <a:ext cx="4557610" cy="647232"/>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Curation &amp; Disclosure</a:t>
            </a:r>
            <a:endParaRPr dirty="0"/>
          </a:p>
        </p:txBody>
      </p:sp>
      <p:sp>
        <p:nvSpPr>
          <p:cNvPr id="598" name="Google Shape;598;p29"/>
          <p:cNvSpPr/>
          <p:nvPr/>
        </p:nvSpPr>
        <p:spPr>
          <a:xfrm>
            <a:off x="446074" y="8664581"/>
            <a:ext cx="4557610" cy="647233"/>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Reporting</a:t>
            </a:r>
            <a:endParaRPr dirty="0"/>
          </a:p>
        </p:txBody>
      </p:sp>
      <p:sp>
        <p:nvSpPr>
          <p:cNvPr id="599" name="Google Shape;599;p29"/>
          <p:cNvSpPr/>
          <p:nvPr/>
        </p:nvSpPr>
        <p:spPr>
          <a:xfrm>
            <a:off x="151150" y="282620"/>
            <a:ext cx="5147457" cy="4065354"/>
          </a:xfrm>
          <a:prstGeom prst="roundRect">
            <a:avLst>
              <a:gd name="adj" fmla="val 1462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600" name="Google Shape;600;p29"/>
          <p:cNvSpPr txBox="1"/>
          <p:nvPr/>
        </p:nvSpPr>
        <p:spPr>
          <a:xfrm>
            <a:off x="1545267" y="245668"/>
            <a:ext cx="2359224"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Planning</a:t>
            </a:r>
            <a:endParaRPr dirty="0"/>
          </a:p>
        </p:txBody>
      </p:sp>
      <p:sp>
        <p:nvSpPr>
          <p:cNvPr id="601" name="Google Shape;601;p29"/>
          <p:cNvSpPr/>
          <p:nvPr/>
        </p:nvSpPr>
        <p:spPr>
          <a:xfrm>
            <a:off x="151150" y="4489808"/>
            <a:ext cx="5147457" cy="2771957"/>
          </a:xfrm>
          <a:prstGeom prst="roundRect">
            <a:avLst>
              <a:gd name="adj" fmla="val 21446"/>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602" name="Google Shape;602;p29"/>
          <p:cNvSpPr txBox="1"/>
          <p:nvPr/>
        </p:nvSpPr>
        <p:spPr>
          <a:xfrm>
            <a:off x="1494739" y="4345900"/>
            <a:ext cx="2460279"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Execution</a:t>
            </a:r>
            <a:endParaRPr dirty="0"/>
          </a:p>
        </p:txBody>
      </p:sp>
      <p:sp>
        <p:nvSpPr>
          <p:cNvPr id="603" name="Google Shape;603;p29"/>
          <p:cNvSpPr/>
          <p:nvPr/>
        </p:nvSpPr>
        <p:spPr>
          <a:xfrm>
            <a:off x="151150" y="7441699"/>
            <a:ext cx="5147457" cy="2058871"/>
          </a:xfrm>
          <a:prstGeom prst="roundRect">
            <a:avLst>
              <a:gd name="adj" fmla="val 2887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604" name="Google Shape;604;p29"/>
          <p:cNvSpPr txBox="1"/>
          <p:nvPr/>
        </p:nvSpPr>
        <p:spPr>
          <a:xfrm>
            <a:off x="1075565" y="7449288"/>
            <a:ext cx="3298628"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Packaging &amp; Reporting</a:t>
            </a:r>
            <a:endParaRPr dirty="0"/>
          </a:p>
        </p:txBody>
      </p:sp>
      <p:pic>
        <p:nvPicPr>
          <p:cNvPr id="605" name="Google Shape;605;p29" descr="Example! Example!"/>
          <p:cNvPicPr preferRelativeResize="0"/>
          <p:nvPr/>
        </p:nvPicPr>
        <p:blipFill rotWithShape="1">
          <a:blip r:embed="rId3">
            <a:alphaModFix/>
          </a:blip>
          <a:srcRect/>
          <a:stretch/>
        </p:blipFill>
        <p:spPr>
          <a:xfrm rot="959544">
            <a:off x="9905202" y="3504451"/>
            <a:ext cx="2969995" cy="1403235"/>
          </a:xfrm>
          <a:prstGeom prst="rect">
            <a:avLst/>
          </a:prstGeom>
          <a:noFill/>
          <a:ln>
            <a:noFill/>
          </a:ln>
          <a:effectLst>
            <a:outerShdw blurRad="63500" dist="25400" dir="5400000" rotWithShape="0">
              <a:srgbClr val="000000">
                <a:alpha val="49803"/>
              </a:srgbClr>
            </a:outerShdw>
          </a:effectLst>
        </p:spPr>
      </p:pic>
      <p:grpSp>
        <p:nvGrpSpPr>
          <p:cNvPr id="606" name="Google Shape;606;p29"/>
          <p:cNvGrpSpPr/>
          <p:nvPr/>
        </p:nvGrpSpPr>
        <p:grpSpPr>
          <a:xfrm>
            <a:off x="294088" y="2465693"/>
            <a:ext cx="10858501" cy="7531101"/>
            <a:chOff x="0" y="0"/>
            <a:chExt cx="10858500" cy="7531100"/>
          </a:xfrm>
        </p:grpSpPr>
        <p:pic>
          <p:nvPicPr>
            <p:cNvPr id="607" name="Google Shape;607;p29" descr="Screen Shot 2018-01-18 at 10.41.10.png"/>
            <p:cNvPicPr preferRelativeResize="0"/>
            <p:nvPr/>
          </p:nvPicPr>
          <p:blipFill rotWithShape="1">
            <a:blip r:embed="rId4">
              <a:alphaModFix/>
            </a:blip>
            <a:srcRect/>
            <a:stretch/>
          </p:blipFill>
          <p:spPr>
            <a:xfrm>
              <a:off x="127000" y="88900"/>
              <a:ext cx="10604500" cy="7200900"/>
            </a:xfrm>
            <a:prstGeom prst="rect">
              <a:avLst/>
            </a:prstGeom>
            <a:noFill/>
            <a:ln>
              <a:noFill/>
            </a:ln>
          </p:spPr>
        </p:pic>
        <p:pic>
          <p:nvPicPr>
            <p:cNvPr id="608" name="Google Shape;608;p29" descr="Screen Shot 2018-01-18 at 10.41.10.png"/>
            <p:cNvPicPr preferRelativeResize="0"/>
            <p:nvPr/>
          </p:nvPicPr>
          <p:blipFill rotWithShape="1">
            <a:blip r:embed="rId5">
              <a:alphaModFix/>
            </a:blip>
            <a:srcRect/>
            <a:stretch/>
          </p:blipFill>
          <p:spPr>
            <a:xfrm>
              <a:off x="0" y="0"/>
              <a:ext cx="10858500" cy="75311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30"/>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endParaRPr/>
          </a:p>
        </p:txBody>
      </p:sp>
      <p:sp>
        <p:nvSpPr>
          <p:cNvPr id="614" name="Google Shape;614;p30"/>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4200"/>
              <a:buFont typeface="Palatino"/>
              <a:buNone/>
            </a:pPr>
            <a:r>
              <a:rPr lang="en-US" sz="4200"/>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3"/>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Introduction - Who are you?</a:t>
            </a:r>
            <a:endParaRPr/>
          </a:p>
        </p:txBody>
      </p:sp>
      <p:sp>
        <p:nvSpPr>
          <p:cNvPr id="64" name="Google Shape;64;p3"/>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3600"/>
              <a:buFont typeface="Palatino"/>
              <a:buNone/>
            </a:pPr>
            <a:r>
              <a:rPr lang="en-US" sz="3600" u="none" strike="noStrike" cap="none">
                <a:solidFill>
                  <a:srgbClr val="000000"/>
                </a:solidFill>
                <a:sym typeface="Palatino"/>
              </a:rPr>
              <a:t>Quick round…</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Who are you?</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What are your experiences in conducting survey research?</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Are you currently facing any particular challenges?</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What are your expectations?</a:t>
            </a:r>
            <a:endParaRPr/>
          </a:p>
        </p:txBody>
      </p:sp>
      <p:pic>
        <p:nvPicPr>
          <p:cNvPr id="65" name="Google Shape;65;p3" descr="Microphone.png"/>
          <p:cNvPicPr preferRelativeResize="0"/>
          <p:nvPr/>
        </p:nvPicPr>
        <p:blipFill rotWithShape="1">
          <a:blip r:embed="rId3">
            <a:alphaModFix/>
          </a:blip>
          <a:srcRect/>
          <a:stretch/>
        </p:blipFill>
        <p:spPr>
          <a:xfrm>
            <a:off x="5514690" y="6879287"/>
            <a:ext cx="1950020" cy="240678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31"/>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Outline</a:t>
            </a:r>
            <a:endParaRPr/>
          </a:p>
        </p:txBody>
      </p:sp>
      <p:sp>
        <p:nvSpPr>
          <p:cNvPr id="620" name="Google Shape;620;p31"/>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600"/>
              <a:buFont typeface="Palatino"/>
              <a:buChar char="•"/>
            </a:pPr>
            <a:r>
              <a:rPr lang="en-US" sz="3600" u="none" strike="noStrike" cap="none">
                <a:solidFill>
                  <a:srgbClr val="000000"/>
                </a:solidFill>
                <a:sym typeface="Palatino"/>
              </a:rPr>
              <a:t>A brief introduction into survey research </a:t>
            </a:r>
            <a:endParaRPr/>
          </a:p>
          <a:p>
            <a:pPr marL="383540" lvl="0" indent="-114300" algn="l" rtl="0">
              <a:lnSpc>
                <a:spcPct val="100000"/>
              </a:lnSpc>
              <a:spcBef>
                <a:spcPts val="1000"/>
              </a:spcBef>
              <a:spcAft>
                <a:spcPts val="0"/>
              </a:spcAft>
              <a:buClr>
                <a:srgbClr val="000000"/>
              </a:buClr>
              <a:buSzPts val="3600"/>
              <a:buFont typeface="Palatino"/>
              <a:buNone/>
            </a:pPr>
            <a:endParaRPr/>
          </a:p>
          <a:p>
            <a:pPr marL="383540" lvl="0" indent="-342900" algn="l" rtl="0">
              <a:lnSpc>
                <a:spcPct val="100000"/>
              </a:lnSpc>
              <a:spcBef>
                <a:spcPts val="1000"/>
              </a:spcBef>
              <a:spcAft>
                <a:spcPts val="0"/>
              </a:spcAft>
              <a:buClr>
                <a:srgbClr val="000000"/>
              </a:buClr>
              <a:buSzPts val="3600"/>
              <a:buFont typeface="Palatino"/>
              <a:buChar char="•"/>
            </a:pPr>
            <a:r>
              <a:rPr lang="en-US"/>
              <a:t>(Selected) Best practices</a:t>
            </a:r>
            <a:endParaRPr/>
          </a:p>
          <a:p>
            <a:pPr marL="383540" lvl="0" indent="-114300" algn="l" rtl="0">
              <a:lnSpc>
                <a:spcPct val="100000"/>
              </a:lnSpc>
              <a:spcBef>
                <a:spcPts val="1000"/>
              </a:spcBef>
              <a:spcAft>
                <a:spcPts val="0"/>
              </a:spcAft>
              <a:buClr>
                <a:srgbClr val="000000"/>
              </a:buClr>
              <a:buSzPts val="3600"/>
              <a:buFont typeface="Palatino"/>
              <a:buNone/>
            </a:pP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Lean coffee</a:t>
            </a:r>
            <a:endParaRPr/>
          </a:p>
        </p:txBody>
      </p:sp>
      <p:pic>
        <p:nvPicPr>
          <p:cNvPr id="621" name="Google Shape;621;p31" descr="Bookmark Ribbon Filled-50.png"/>
          <p:cNvPicPr preferRelativeResize="0"/>
          <p:nvPr/>
        </p:nvPicPr>
        <p:blipFill rotWithShape="1">
          <a:blip r:embed="rId3">
            <a:alphaModFix/>
          </a:blip>
          <a:srcRect/>
          <a:stretch/>
        </p:blipFill>
        <p:spPr>
          <a:xfrm>
            <a:off x="11867951" y="-60061"/>
            <a:ext cx="635001" cy="635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2"/>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Example - What could be wrong here?</a:t>
            </a:r>
            <a:endParaRPr/>
          </a:p>
        </p:txBody>
      </p:sp>
      <p:pic>
        <p:nvPicPr>
          <p:cNvPr id="627" name="Google Shape;627;p32" descr="Screen Shot 2018-03-27 at 10.09.14.png"/>
          <p:cNvPicPr preferRelativeResize="0"/>
          <p:nvPr/>
        </p:nvPicPr>
        <p:blipFill rotWithShape="1">
          <a:blip r:embed="rId3">
            <a:alphaModFix/>
          </a:blip>
          <a:srcRect/>
          <a:stretch/>
        </p:blipFill>
        <p:spPr>
          <a:xfrm>
            <a:off x="692509" y="1733789"/>
            <a:ext cx="8940801" cy="7721601"/>
          </a:xfrm>
          <a:prstGeom prst="rect">
            <a:avLst/>
          </a:prstGeom>
          <a:noFill/>
          <a:ln>
            <a:noFill/>
          </a:ln>
        </p:spPr>
      </p:pic>
      <p:sp>
        <p:nvSpPr>
          <p:cNvPr id="628" name="Google Shape;628;p32"/>
          <p:cNvSpPr/>
          <p:nvPr/>
        </p:nvSpPr>
        <p:spPr>
          <a:xfrm>
            <a:off x="843375" y="5622026"/>
            <a:ext cx="5881180" cy="729628"/>
          </a:xfrm>
          <a:prstGeom prst="rect">
            <a:avLst/>
          </a:prstGeom>
          <a:solidFill>
            <a:srgbClr val="A6AAA9"/>
          </a:solidFill>
          <a:ln>
            <a:noFill/>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629" name="Google Shape;629;p32"/>
          <p:cNvSpPr/>
          <p:nvPr/>
        </p:nvSpPr>
        <p:spPr>
          <a:xfrm>
            <a:off x="843375" y="7147655"/>
            <a:ext cx="1990307" cy="910783"/>
          </a:xfrm>
          <a:prstGeom prst="rect">
            <a:avLst/>
          </a:prstGeom>
          <a:solidFill>
            <a:srgbClr val="A6AAA9"/>
          </a:solidFill>
          <a:ln>
            <a:noFill/>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630" name="Google Shape;630;p32"/>
          <p:cNvSpPr/>
          <p:nvPr/>
        </p:nvSpPr>
        <p:spPr>
          <a:xfrm>
            <a:off x="5957594" y="4716636"/>
            <a:ext cx="2567845" cy="296869"/>
          </a:xfrm>
          <a:prstGeom prst="rect">
            <a:avLst/>
          </a:prstGeom>
          <a:solidFill>
            <a:srgbClr val="A6AAA9"/>
          </a:solidFill>
          <a:ln>
            <a:noFill/>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631" name="Google Shape;631;p32"/>
          <p:cNvSpPr/>
          <p:nvPr/>
        </p:nvSpPr>
        <p:spPr>
          <a:xfrm>
            <a:off x="7262387" y="2219001"/>
            <a:ext cx="2175487" cy="264161"/>
          </a:xfrm>
          <a:prstGeom prst="rect">
            <a:avLst/>
          </a:prstGeom>
          <a:solidFill>
            <a:srgbClr val="A6AAA9"/>
          </a:solidFill>
          <a:ln>
            <a:noFill/>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632" name="Google Shape;632;p32"/>
          <p:cNvSpPr/>
          <p:nvPr/>
        </p:nvSpPr>
        <p:spPr>
          <a:xfrm>
            <a:off x="848312" y="2436722"/>
            <a:ext cx="1181437" cy="250862"/>
          </a:xfrm>
          <a:prstGeom prst="rect">
            <a:avLst/>
          </a:prstGeom>
          <a:solidFill>
            <a:srgbClr val="A6AAA9"/>
          </a:solidFill>
          <a:ln>
            <a:noFill/>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grpSp>
        <p:nvGrpSpPr>
          <p:cNvPr id="633" name="Google Shape;633;p32"/>
          <p:cNvGrpSpPr/>
          <p:nvPr/>
        </p:nvGrpSpPr>
        <p:grpSpPr>
          <a:xfrm>
            <a:off x="683098" y="3402252"/>
            <a:ext cx="9422640" cy="6619138"/>
            <a:chOff x="-38100" y="-38100"/>
            <a:chExt cx="9422639" cy="6619136"/>
          </a:xfrm>
        </p:grpSpPr>
        <p:sp>
          <p:nvSpPr>
            <p:cNvPr id="634" name="Google Shape;634;p32"/>
            <p:cNvSpPr txBox="1"/>
            <p:nvPr/>
          </p:nvSpPr>
          <p:spPr>
            <a:xfrm>
              <a:off x="2259986" y="4816451"/>
              <a:ext cx="7124553" cy="1764585"/>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3600"/>
                <a:buFont typeface="Palatino"/>
                <a:buNone/>
              </a:pPr>
              <a:r>
                <a:rPr lang="en-US" sz="3600" u="none" strike="noStrike" cap="none">
                  <a:solidFill>
                    <a:srgbClr val="000000"/>
                  </a:solidFill>
                  <a:latin typeface="Helvetica" pitchFamily="2" charset="0"/>
                  <a:ea typeface="Palatino"/>
                  <a:cs typeface="Palatino"/>
                  <a:sym typeface="Palatino"/>
                </a:rPr>
                <a:t>17 pages attachment to read…</a:t>
              </a:r>
              <a:endParaRPr dirty="0"/>
            </a:p>
            <a:p>
              <a:pPr marL="0" marR="0" lvl="0" indent="0" algn="l" rtl="0">
                <a:lnSpc>
                  <a:spcPct val="100000"/>
                </a:lnSpc>
                <a:spcBef>
                  <a:spcPts val="0"/>
                </a:spcBef>
                <a:spcAft>
                  <a:spcPts val="0"/>
                </a:spcAft>
                <a:buClr>
                  <a:srgbClr val="000000"/>
                </a:buClr>
                <a:buSzPts val="3600"/>
                <a:buFont typeface="Palatino"/>
                <a:buNone/>
              </a:pPr>
              <a:r>
                <a:rPr lang="en-US" sz="3600" u="none" strike="noStrike" cap="none">
                  <a:solidFill>
                    <a:srgbClr val="000000"/>
                  </a:solidFill>
                  <a:latin typeface="Helvetica" pitchFamily="2" charset="0"/>
                  <a:ea typeface="Palatino"/>
                  <a:cs typeface="Palatino"/>
                  <a:sym typeface="Palatino"/>
                </a:rPr>
                <a:t>20 minutes to answer the survey…</a:t>
              </a:r>
              <a:endParaRPr dirty="0"/>
            </a:p>
          </p:txBody>
        </p:sp>
        <p:pic>
          <p:nvPicPr>
            <p:cNvPr id="635" name="Google Shape;635;p32" descr="Line Line"/>
            <p:cNvPicPr preferRelativeResize="0"/>
            <p:nvPr/>
          </p:nvPicPr>
          <p:blipFill rotWithShape="1">
            <a:blip r:embed="rId4">
              <a:alphaModFix/>
            </a:blip>
            <a:srcRect/>
            <a:stretch/>
          </p:blipFill>
          <p:spPr>
            <a:xfrm>
              <a:off x="4316406" y="-38100"/>
              <a:ext cx="4605117" cy="76200"/>
            </a:xfrm>
            <a:prstGeom prst="rect">
              <a:avLst/>
            </a:prstGeom>
            <a:noFill/>
            <a:ln>
              <a:noFill/>
            </a:ln>
          </p:spPr>
        </p:pic>
        <p:pic>
          <p:nvPicPr>
            <p:cNvPr id="636" name="Google Shape;636;p32" descr="Line Line"/>
            <p:cNvPicPr preferRelativeResize="0"/>
            <p:nvPr/>
          </p:nvPicPr>
          <p:blipFill rotWithShape="1">
            <a:blip r:embed="rId5">
              <a:alphaModFix/>
            </a:blip>
            <a:srcRect/>
            <a:stretch/>
          </p:blipFill>
          <p:spPr>
            <a:xfrm>
              <a:off x="192308" y="162912"/>
              <a:ext cx="8696098" cy="76201"/>
            </a:xfrm>
            <a:prstGeom prst="rect">
              <a:avLst/>
            </a:prstGeom>
            <a:noFill/>
            <a:ln>
              <a:noFill/>
            </a:ln>
          </p:spPr>
        </p:pic>
        <p:pic>
          <p:nvPicPr>
            <p:cNvPr id="637" name="Google Shape;637;p32" descr="Oval Oval"/>
            <p:cNvPicPr preferRelativeResize="0"/>
            <p:nvPr/>
          </p:nvPicPr>
          <p:blipFill rotWithShape="1">
            <a:blip r:embed="rId6">
              <a:alphaModFix/>
            </a:blip>
            <a:srcRect/>
            <a:stretch/>
          </p:blipFill>
          <p:spPr>
            <a:xfrm>
              <a:off x="-38100" y="4692977"/>
              <a:ext cx="1709157" cy="1353438"/>
            </a:xfrm>
            <a:prstGeom prst="rect">
              <a:avLst/>
            </a:prstGeom>
            <a:noFill/>
            <a:ln>
              <a:noFill/>
            </a:ln>
          </p:spPr>
        </p:pic>
        <p:pic>
          <p:nvPicPr>
            <p:cNvPr id="638" name="Google Shape;638;p32" descr="Line Line"/>
            <p:cNvPicPr preferRelativeResize="0"/>
            <p:nvPr/>
          </p:nvPicPr>
          <p:blipFill rotWithShape="1">
            <a:blip r:embed="rId7">
              <a:alphaModFix/>
            </a:blip>
            <a:srcRect/>
            <a:stretch/>
          </p:blipFill>
          <p:spPr>
            <a:xfrm rot="8439451">
              <a:off x="576470" y="2290121"/>
              <a:ext cx="6821270" cy="352235"/>
            </a:xfrm>
            <a:prstGeom prst="rect">
              <a:avLst/>
            </a:prstGeom>
            <a:noFill/>
            <a:ln>
              <a:noFill/>
            </a:ln>
          </p:spPr>
        </p:pic>
      </p:grpSp>
      <p:grpSp>
        <p:nvGrpSpPr>
          <p:cNvPr id="639" name="Google Shape;639;p32"/>
          <p:cNvGrpSpPr/>
          <p:nvPr/>
        </p:nvGrpSpPr>
        <p:grpSpPr>
          <a:xfrm>
            <a:off x="2121763" y="1740222"/>
            <a:ext cx="6777881" cy="5463310"/>
            <a:chOff x="-110105" y="-175201"/>
            <a:chExt cx="6777879" cy="5463309"/>
          </a:xfrm>
        </p:grpSpPr>
        <p:cxnSp>
          <p:nvCxnSpPr>
            <p:cNvPr id="640" name="Google Shape;640;p32"/>
            <p:cNvCxnSpPr/>
            <p:nvPr/>
          </p:nvCxnSpPr>
          <p:spPr>
            <a:xfrm>
              <a:off x="5354495" y="2451224"/>
              <a:ext cx="1270001" cy="1270001"/>
            </a:xfrm>
            <a:prstGeom prst="straightConnector1">
              <a:avLst/>
            </a:prstGeom>
            <a:solidFill>
              <a:srgbClr val="FFFFFF"/>
            </a:solidFill>
            <a:ln>
              <a:noFill/>
            </a:ln>
          </p:spPr>
        </p:cxnSp>
        <p:grpSp>
          <p:nvGrpSpPr>
            <p:cNvPr id="641" name="Google Shape;641;p32"/>
            <p:cNvGrpSpPr/>
            <p:nvPr/>
          </p:nvGrpSpPr>
          <p:grpSpPr>
            <a:xfrm>
              <a:off x="-110105" y="-175201"/>
              <a:ext cx="6777879" cy="5463309"/>
              <a:chOff x="-110104" y="-175200"/>
              <a:chExt cx="6777877" cy="5463308"/>
            </a:xfrm>
          </p:grpSpPr>
          <p:pic>
            <p:nvPicPr>
              <p:cNvPr id="642" name="Google Shape;642;p32" descr="Line Line"/>
              <p:cNvPicPr preferRelativeResize="0"/>
              <p:nvPr/>
            </p:nvPicPr>
            <p:blipFill rotWithShape="1">
              <a:blip r:embed="rId8">
                <a:alphaModFix/>
              </a:blip>
              <a:srcRect/>
              <a:stretch/>
            </p:blipFill>
            <p:spPr>
              <a:xfrm rot="-9275132">
                <a:off x="-324635" y="1094338"/>
                <a:ext cx="5995766" cy="352235"/>
              </a:xfrm>
              <a:prstGeom prst="rect">
                <a:avLst/>
              </a:prstGeom>
              <a:noFill/>
              <a:ln>
                <a:noFill/>
              </a:ln>
            </p:spPr>
          </p:pic>
          <p:cxnSp>
            <p:nvCxnSpPr>
              <p:cNvPr id="643" name="Google Shape;643;p32"/>
              <p:cNvCxnSpPr/>
              <p:nvPr/>
            </p:nvCxnSpPr>
            <p:spPr>
              <a:xfrm>
                <a:off x="5397772" y="4018107"/>
                <a:ext cx="1270001" cy="1270001"/>
              </a:xfrm>
              <a:prstGeom prst="straightConnector1">
                <a:avLst/>
              </a:prstGeom>
              <a:solidFill>
                <a:srgbClr val="FFFFFF"/>
              </a:solidFill>
              <a:ln>
                <a:noFill/>
              </a:ln>
            </p:spPr>
          </p:cxnSp>
        </p:grpSp>
      </p:grpSp>
      <p:grpSp>
        <p:nvGrpSpPr>
          <p:cNvPr id="644" name="Google Shape;644;p32"/>
          <p:cNvGrpSpPr/>
          <p:nvPr/>
        </p:nvGrpSpPr>
        <p:grpSpPr>
          <a:xfrm>
            <a:off x="-12071" y="5081284"/>
            <a:ext cx="10707018" cy="3664083"/>
            <a:chOff x="-1087328" y="2639415"/>
            <a:chExt cx="10707016" cy="3664082"/>
          </a:xfrm>
        </p:grpSpPr>
        <p:sp>
          <p:nvSpPr>
            <p:cNvPr id="645" name="Google Shape;645;p32"/>
            <p:cNvSpPr txBox="1"/>
            <p:nvPr/>
          </p:nvSpPr>
          <p:spPr>
            <a:xfrm>
              <a:off x="6592299" y="5092909"/>
              <a:ext cx="3027389" cy="1210588"/>
            </a:xfrm>
            <a:prstGeom prst="rect">
              <a:avLst/>
            </a:prstGeom>
            <a:solidFill>
              <a:srgbClr val="FFFFFF"/>
            </a:solid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3600"/>
                <a:buFont typeface="Palatino"/>
                <a:buNone/>
              </a:pPr>
              <a:r>
                <a:rPr lang="en-US" sz="3600" u="none" strike="noStrike" cap="none">
                  <a:solidFill>
                    <a:srgbClr val="000000"/>
                  </a:solidFill>
                  <a:latin typeface="Helvetica" pitchFamily="2" charset="0"/>
                  <a:ea typeface="Palatino"/>
                  <a:cs typeface="Palatino"/>
                  <a:sym typeface="Palatino"/>
                </a:rPr>
                <a:t>Who are they?</a:t>
              </a:r>
              <a:endParaRPr dirty="0"/>
            </a:p>
          </p:txBody>
        </p:sp>
        <p:pic>
          <p:nvPicPr>
            <p:cNvPr id="646" name="Google Shape;646;p32" descr="Line Line"/>
            <p:cNvPicPr preferRelativeResize="0"/>
            <p:nvPr/>
          </p:nvPicPr>
          <p:blipFill rotWithShape="1">
            <a:blip r:embed="rId9">
              <a:alphaModFix/>
            </a:blip>
            <a:srcRect/>
            <a:stretch/>
          </p:blipFill>
          <p:spPr>
            <a:xfrm rot="-8347608">
              <a:off x="-1087328" y="2639415"/>
              <a:ext cx="8680718" cy="352234"/>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33" descr="Image"/>
          <p:cNvPicPr preferRelativeResize="0"/>
          <p:nvPr/>
        </p:nvPicPr>
        <p:blipFill rotWithShape="1">
          <a:blip r:embed="rId3">
            <a:alphaModFix/>
          </a:blip>
          <a:srcRect/>
          <a:stretch/>
        </p:blipFill>
        <p:spPr>
          <a:xfrm>
            <a:off x="2044700" y="173726"/>
            <a:ext cx="8890000" cy="8890001"/>
          </a:xfrm>
          <a:prstGeom prst="rect">
            <a:avLst/>
          </a:prstGeom>
          <a:noFill/>
          <a:ln>
            <a:noFill/>
          </a:ln>
        </p:spPr>
      </p:pic>
      <p:sp>
        <p:nvSpPr>
          <p:cNvPr id="652" name="Google Shape;652;p33"/>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Disclaimer</a:t>
            </a:r>
            <a:endParaRPr/>
          </a:p>
        </p:txBody>
      </p:sp>
      <p:pic>
        <p:nvPicPr>
          <p:cNvPr id="653" name="Google Shape;653;p33" descr="Line Line"/>
          <p:cNvPicPr preferRelativeResize="0"/>
          <p:nvPr/>
        </p:nvPicPr>
        <p:blipFill rotWithShape="1">
          <a:blip r:embed="rId4">
            <a:alphaModFix/>
          </a:blip>
          <a:srcRect/>
          <a:stretch/>
        </p:blipFill>
        <p:spPr>
          <a:xfrm rot="-2206846">
            <a:off x="-1677580" y="4819649"/>
            <a:ext cx="16334560" cy="1143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34" descr="Image"/>
          <p:cNvPicPr preferRelativeResize="0"/>
          <p:nvPr/>
        </p:nvPicPr>
        <p:blipFill rotWithShape="1">
          <a:blip r:embed="rId3">
            <a:alphaModFix/>
          </a:blip>
          <a:srcRect l="10170" r="3797" b="3522"/>
          <a:stretch/>
        </p:blipFill>
        <p:spPr>
          <a:xfrm>
            <a:off x="1979017" y="2100843"/>
            <a:ext cx="10259616" cy="6457157"/>
          </a:xfrm>
          <a:custGeom>
            <a:avLst/>
            <a:gdLst/>
            <a:ahLst/>
            <a:cxnLst/>
            <a:rect l="l" t="t" r="r" b="b"/>
            <a:pathLst>
              <a:path w="21600" h="21600" extrusionOk="0">
                <a:moveTo>
                  <a:pt x="15905" y="0"/>
                </a:moveTo>
                <a:lnTo>
                  <a:pt x="15825" y="177"/>
                </a:lnTo>
                <a:cubicBezTo>
                  <a:pt x="15781" y="276"/>
                  <a:pt x="15744" y="376"/>
                  <a:pt x="15744" y="398"/>
                </a:cubicBezTo>
                <a:cubicBezTo>
                  <a:pt x="15744" y="421"/>
                  <a:pt x="15692" y="560"/>
                  <a:pt x="15628" y="708"/>
                </a:cubicBezTo>
                <a:cubicBezTo>
                  <a:pt x="15564" y="855"/>
                  <a:pt x="15513" y="997"/>
                  <a:pt x="15513" y="1024"/>
                </a:cubicBezTo>
                <a:cubicBezTo>
                  <a:pt x="15513" y="1050"/>
                  <a:pt x="15462" y="1239"/>
                  <a:pt x="15400" y="1443"/>
                </a:cubicBezTo>
                <a:cubicBezTo>
                  <a:pt x="15338" y="1647"/>
                  <a:pt x="15240" y="1995"/>
                  <a:pt x="15182" y="2214"/>
                </a:cubicBezTo>
                <a:cubicBezTo>
                  <a:pt x="14906" y="3264"/>
                  <a:pt x="14651" y="3840"/>
                  <a:pt x="14488" y="3778"/>
                </a:cubicBezTo>
                <a:cubicBezTo>
                  <a:pt x="14428" y="3755"/>
                  <a:pt x="14394" y="3803"/>
                  <a:pt x="14336" y="3995"/>
                </a:cubicBezTo>
                <a:cubicBezTo>
                  <a:pt x="14264" y="4238"/>
                  <a:pt x="14263" y="4428"/>
                  <a:pt x="14331" y="5252"/>
                </a:cubicBezTo>
                <a:cubicBezTo>
                  <a:pt x="14340" y="5349"/>
                  <a:pt x="14331" y="5494"/>
                  <a:pt x="14311" y="5575"/>
                </a:cubicBezTo>
                <a:cubicBezTo>
                  <a:pt x="14270" y="5749"/>
                  <a:pt x="14179" y="5759"/>
                  <a:pt x="13862" y="5628"/>
                </a:cubicBezTo>
                <a:cubicBezTo>
                  <a:pt x="13603" y="5520"/>
                  <a:pt x="13238" y="5511"/>
                  <a:pt x="13017" y="5605"/>
                </a:cubicBezTo>
                <a:cubicBezTo>
                  <a:pt x="12784" y="5705"/>
                  <a:pt x="11945" y="5834"/>
                  <a:pt x="11508" y="5839"/>
                </a:cubicBezTo>
                <a:cubicBezTo>
                  <a:pt x="11168" y="5842"/>
                  <a:pt x="11104" y="5860"/>
                  <a:pt x="10986" y="5987"/>
                </a:cubicBezTo>
                <a:cubicBezTo>
                  <a:pt x="10912" y="6067"/>
                  <a:pt x="10794" y="6135"/>
                  <a:pt x="10725" y="6137"/>
                </a:cubicBezTo>
                <a:cubicBezTo>
                  <a:pt x="10656" y="6140"/>
                  <a:pt x="10566" y="6158"/>
                  <a:pt x="10526" y="6179"/>
                </a:cubicBezTo>
                <a:cubicBezTo>
                  <a:pt x="10475" y="6204"/>
                  <a:pt x="10424" y="6159"/>
                  <a:pt x="10353" y="6026"/>
                </a:cubicBezTo>
                <a:cubicBezTo>
                  <a:pt x="10286" y="5898"/>
                  <a:pt x="10211" y="5831"/>
                  <a:pt x="10126" y="5819"/>
                </a:cubicBezTo>
                <a:cubicBezTo>
                  <a:pt x="10057" y="5809"/>
                  <a:pt x="9948" y="5766"/>
                  <a:pt x="9884" y="5723"/>
                </a:cubicBezTo>
                <a:cubicBezTo>
                  <a:pt x="9820" y="5680"/>
                  <a:pt x="9691" y="5630"/>
                  <a:pt x="9598" y="5612"/>
                </a:cubicBezTo>
                <a:cubicBezTo>
                  <a:pt x="9480" y="5589"/>
                  <a:pt x="9423" y="5546"/>
                  <a:pt x="9411" y="5471"/>
                </a:cubicBezTo>
                <a:cubicBezTo>
                  <a:pt x="9390" y="5343"/>
                  <a:pt x="9209" y="5287"/>
                  <a:pt x="9027" y="5353"/>
                </a:cubicBezTo>
                <a:cubicBezTo>
                  <a:pt x="8907" y="5396"/>
                  <a:pt x="8785" y="5304"/>
                  <a:pt x="8842" y="5213"/>
                </a:cubicBezTo>
                <a:cubicBezTo>
                  <a:pt x="8854" y="5195"/>
                  <a:pt x="8823" y="5179"/>
                  <a:pt x="8774" y="5179"/>
                </a:cubicBezTo>
                <a:cubicBezTo>
                  <a:pt x="8632" y="5179"/>
                  <a:pt x="8391" y="5119"/>
                  <a:pt x="8366" y="5079"/>
                </a:cubicBezTo>
                <a:cubicBezTo>
                  <a:pt x="8353" y="5059"/>
                  <a:pt x="8310" y="5091"/>
                  <a:pt x="8269" y="5150"/>
                </a:cubicBezTo>
                <a:cubicBezTo>
                  <a:pt x="8198" y="5251"/>
                  <a:pt x="8192" y="5251"/>
                  <a:pt x="8145" y="5150"/>
                </a:cubicBezTo>
                <a:cubicBezTo>
                  <a:pt x="8118" y="5091"/>
                  <a:pt x="8058" y="5044"/>
                  <a:pt x="8012" y="5044"/>
                </a:cubicBezTo>
                <a:cubicBezTo>
                  <a:pt x="7966" y="5044"/>
                  <a:pt x="7918" y="5001"/>
                  <a:pt x="7905" y="4949"/>
                </a:cubicBezTo>
                <a:cubicBezTo>
                  <a:pt x="7888" y="4880"/>
                  <a:pt x="7870" y="4874"/>
                  <a:pt x="7833" y="4923"/>
                </a:cubicBezTo>
                <a:cubicBezTo>
                  <a:pt x="7796" y="4971"/>
                  <a:pt x="7773" y="4967"/>
                  <a:pt x="7750" y="4908"/>
                </a:cubicBezTo>
                <a:cubicBezTo>
                  <a:pt x="7732" y="4864"/>
                  <a:pt x="7691" y="4828"/>
                  <a:pt x="7660" y="4828"/>
                </a:cubicBezTo>
                <a:cubicBezTo>
                  <a:pt x="7624" y="4828"/>
                  <a:pt x="7569" y="4680"/>
                  <a:pt x="7514" y="4437"/>
                </a:cubicBezTo>
                <a:cubicBezTo>
                  <a:pt x="7466" y="4222"/>
                  <a:pt x="7393" y="3973"/>
                  <a:pt x="7353" y="3882"/>
                </a:cubicBezTo>
                <a:cubicBezTo>
                  <a:pt x="7281" y="3720"/>
                  <a:pt x="7239" y="3677"/>
                  <a:pt x="6962" y="3485"/>
                </a:cubicBezTo>
                <a:cubicBezTo>
                  <a:pt x="6873" y="3423"/>
                  <a:pt x="6792" y="3297"/>
                  <a:pt x="6732" y="3125"/>
                </a:cubicBezTo>
                <a:cubicBezTo>
                  <a:pt x="6565" y="2648"/>
                  <a:pt x="6198" y="2097"/>
                  <a:pt x="5892" y="1865"/>
                </a:cubicBezTo>
                <a:cubicBezTo>
                  <a:pt x="5738" y="1749"/>
                  <a:pt x="5564" y="1629"/>
                  <a:pt x="5505" y="1600"/>
                </a:cubicBezTo>
                <a:cubicBezTo>
                  <a:pt x="5445" y="1570"/>
                  <a:pt x="5301" y="1486"/>
                  <a:pt x="5184" y="1413"/>
                </a:cubicBezTo>
                <a:cubicBezTo>
                  <a:pt x="4785" y="1161"/>
                  <a:pt x="4665" y="1136"/>
                  <a:pt x="4520" y="1271"/>
                </a:cubicBezTo>
                <a:cubicBezTo>
                  <a:pt x="4412" y="1370"/>
                  <a:pt x="4389" y="1431"/>
                  <a:pt x="4379" y="1636"/>
                </a:cubicBezTo>
                <a:cubicBezTo>
                  <a:pt x="4369" y="1857"/>
                  <a:pt x="4387" y="1913"/>
                  <a:pt x="4561" y="2202"/>
                </a:cubicBezTo>
                <a:lnTo>
                  <a:pt x="4754" y="2522"/>
                </a:lnTo>
                <a:lnTo>
                  <a:pt x="4664" y="2617"/>
                </a:lnTo>
                <a:cubicBezTo>
                  <a:pt x="4614" y="2669"/>
                  <a:pt x="4488" y="2735"/>
                  <a:pt x="4385" y="2763"/>
                </a:cubicBezTo>
                <a:cubicBezTo>
                  <a:pt x="4282" y="2791"/>
                  <a:pt x="4119" y="2845"/>
                  <a:pt x="4023" y="2884"/>
                </a:cubicBezTo>
                <a:cubicBezTo>
                  <a:pt x="3927" y="2922"/>
                  <a:pt x="3633" y="3006"/>
                  <a:pt x="3370" y="3072"/>
                </a:cubicBezTo>
                <a:cubicBezTo>
                  <a:pt x="2892" y="3192"/>
                  <a:pt x="2891" y="3192"/>
                  <a:pt x="2740" y="3069"/>
                </a:cubicBezTo>
                <a:cubicBezTo>
                  <a:pt x="2656" y="3002"/>
                  <a:pt x="2579" y="2910"/>
                  <a:pt x="2568" y="2864"/>
                </a:cubicBezTo>
                <a:cubicBezTo>
                  <a:pt x="2530" y="2706"/>
                  <a:pt x="1992" y="2338"/>
                  <a:pt x="1800" y="2338"/>
                </a:cubicBezTo>
                <a:cubicBezTo>
                  <a:pt x="1619" y="2338"/>
                  <a:pt x="1105" y="2614"/>
                  <a:pt x="936" y="2803"/>
                </a:cubicBezTo>
                <a:cubicBezTo>
                  <a:pt x="887" y="2857"/>
                  <a:pt x="679" y="3039"/>
                  <a:pt x="475" y="3206"/>
                </a:cubicBezTo>
                <a:cubicBezTo>
                  <a:pt x="18" y="3578"/>
                  <a:pt x="0" y="3601"/>
                  <a:pt x="0" y="3822"/>
                </a:cubicBezTo>
                <a:cubicBezTo>
                  <a:pt x="0" y="3981"/>
                  <a:pt x="27" y="4021"/>
                  <a:pt x="246" y="4187"/>
                </a:cubicBezTo>
                <a:cubicBezTo>
                  <a:pt x="440" y="4335"/>
                  <a:pt x="568" y="4503"/>
                  <a:pt x="855" y="4992"/>
                </a:cubicBezTo>
                <a:cubicBezTo>
                  <a:pt x="1183" y="5549"/>
                  <a:pt x="1551" y="6027"/>
                  <a:pt x="1652" y="6027"/>
                </a:cubicBezTo>
                <a:cubicBezTo>
                  <a:pt x="1673" y="6027"/>
                  <a:pt x="1720" y="6082"/>
                  <a:pt x="1757" y="6147"/>
                </a:cubicBezTo>
                <a:cubicBezTo>
                  <a:pt x="1794" y="6212"/>
                  <a:pt x="1884" y="6310"/>
                  <a:pt x="1957" y="6364"/>
                </a:cubicBezTo>
                <a:cubicBezTo>
                  <a:pt x="2089" y="6464"/>
                  <a:pt x="2105" y="6507"/>
                  <a:pt x="2090" y="6735"/>
                </a:cubicBezTo>
                <a:cubicBezTo>
                  <a:pt x="2083" y="6840"/>
                  <a:pt x="2093" y="6833"/>
                  <a:pt x="2165" y="6688"/>
                </a:cubicBezTo>
                <a:cubicBezTo>
                  <a:pt x="2211" y="6595"/>
                  <a:pt x="2269" y="6519"/>
                  <a:pt x="2294" y="6519"/>
                </a:cubicBezTo>
                <a:cubicBezTo>
                  <a:pt x="2319" y="6518"/>
                  <a:pt x="2415" y="6408"/>
                  <a:pt x="2507" y="6273"/>
                </a:cubicBezTo>
                <a:cubicBezTo>
                  <a:pt x="2598" y="6138"/>
                  <a:pt x="2688" y="6027"/>
                  <a:pt x="2707" y="6027"/>
                </a:cubicBezTo>
                <a:cubicBezTo>
                  <a:pt x="2803" y="6027"/>
                  <a:pt x="2761" y="6170"/>
                  <a:pt x="2548" y="6570"/>
                </a:cubicBezTo>
                <a:cubicBezTo>
                  <a:pt x="2364" y="6915"/>
                  <a:pt x="2280" y="7025"/>
                  <a:pt x="2157" y="7077"/>
                </a:cubicBezTo>
                <a:cubicBezTo>
                  <a:pt x="2071" y="7114"/>
                  <a:pt x="1973" y="7167"/>
                  <a:pt x="1938" y="7196"/>
                </a:cubicBezTo>
                <a:cubicBezTo>
                  <a:pt x="1904" y="7224"/>
                  <a:pt x="1766" y="7295"/>
                  <a:pt x="1632" y="7355"/>
                </a:cubicBezTo>
                <a:cubicBezTo>
                  <a:pt x="1485" y="7421"/>
                  <a:pt x="1373" y="7509"/>
                  <a:pt x="1349" y="7578"/>
                </a:cubicBezTo>
                <a:cubicBezTo>
                  <a:pt x="1304" y="7713"/>
                  <a:pt x="1343" y="8232"/>
                  <a:pt x="1409" y="8365"/>
                </a:cubicBezTo>
                <a:cubicBezTo>
                  <a:pt x="1434" y="8416"/>
                  <a:pt x="1478" y="8533"/>
                  <a:pt x="1507" y="8627"/>
                </a:cubicBezTo>
                <a:cubicBezTo>
                  <a:pt x="1588" y="8883"/>
                  <a:pt x="2041" y="9552"/>
                  <a:pt x="2107" y="9512"/>
                </a:cubicBezTo>
                <a:cubicBezTo>
                  <a:pt x="2138" y="9493"/>
                  <a:pt x="2253" y="9573"/>
                  <a:pt x="2362" y="9690"/>
                </a:cubicBezTo>
                <a:cubicBezTo>
                  <a:pt x="2471" y="9807"/>
                  <a:pt x="2591" y="9903"/>
                  <a:pt x="2628" y="9903"/>
                </a:cubicBezTo>
                <a:cubicBezTo>
                  <a:pt x="2665" y="9903"/>
                  <a:pt x="2707" y="9921"/>
                  <a:pt x="2721" y="9944"/>
                </a:cubicBezTo>
                <a:cubicBezTo>
                  <a:pt x="2735" y="9966"/>
                  <a:pt x="2890" y="9994"/>
                  <a:pt x="3066" y="10007"/>
                </a:cubicBezTo>
                <a:cubicBezTo>
                  <a:pt x="3541" y="10043"/>
                  <a:pt x="3866" y="10182"/>
                  <a:pt x="4332" y="10548"/>
                </a:cubicBezTo>
                <a:cubicBezTo>
                  <a:pt x="4386" y="10590"/>
                  <a:pt x="4552" y="10698"/>
                  <a:pt x="4703" y="10788"/>
                </a:cubicBezTo>
                <a:cubicBezTo>
                  <a:pt x="4954" y="10938"/>
                  <a:pt x="5020" y="11018"/>
                  <a:pt x="5468" y="11728"/>
                </a:cubicBezTo>
                <a:cubicBezTo>
                  <a:pt x="5737" y="12155"/>
                  <a:pt x="5958" y="12483"/>
                  <a:pt x="5958" y="12457"/>
                </a:cubicBezTo>
                <a:cubicBezTo>
                  <a:pt x="5958" y="12431"/>
                  <a:pt x="5980" y="12439"/>
                  <a:pt x="6008" y="12477"/>
                </a:cubicBezTo>
                <a:cubicBezTo>
                  <a:pt x="6038" y="12516"/>
                  <a:pt x="6053" y="12621"/>
                  <a:pt x="6044" y="12722"/>
                </a:cubicBezTo>
                <a:cubicBezTo>
                  <a:pt x="6034" y="12822"/>
                  <a:pt x="6060" y="13003"/>
                  <a:pt x="6102" y="13138"/>
                </a:cubicBezTo>
                <a:cubicBezTo>
                  <a:pt x="6143" y="13270"/>
                  <a:pt x="6208" y="13552"/>
                  <a:pt x="6247" y="13766"/>
                </a:cubicBezTo>
                <a:cubicBezTo>
                  <a:pt x="6289" y="13991"/>
                  <a:pt x="6349" y="14180"/>
                  <a:pt x="6390" y="14215"/>
                </a:cubicBezTo>
                <a:cubicBezTo>
                  <a:pt x="6428" y="14248"/>
                  <a:pt x="6461" y="14328"/>
                  <a:pt x="6461" y="14392"/>
                </a:cubicBezTo>
                <a:cubicBezTo>
                  <a:pt x="6461" y="14541"/>
                  <a:pt x="6540" y="14823"/>
                  <a:pt x="6582" y="14823"/>
                </a:cubicBezTo>
                <a:cubicBezTo>
                  <a:pt x="6628" y="14823"/>
                  <a:pt x="6713" y="15121"/>
                  <a:pt x="6766" y="15469"/>
                </a:cubicBezTo>
                <a:cubicBezTo>
                  <a:pt x="6792" y="15638"/>
                  <a:pt x="6842" y="15845"/>
                  <a:pt x="6878" y="15930"/>
                </a:cubicBezTo>
                <a:cubicBezTo>
                  <a:pt x="6975" y="16159"/>
                  <a:pt x="7075" y="16686"/>
                  <a:pt x="7040" y="16791"/>
                </a:cubicBezTo>
                <a:cubicBezTo>
                  <a:pt x="7024" y="16842"/>
                  <a:pt x="7037" y="17188"/>
                  <a:pt x="7070" y="17560"/>
                </a:cubicBezTo>
                <a:cubicBezTo>
                  <a:pt x="7168" y="18651"/>
                  <a:pt x="7142" y="19675"/>
                  <a:pt x="7006" y="20100"/>
                </a:cubicBezTo>
                <a:cubicBezTo>
                  <a:pt x="6960" y="20242"/>
                  <a:pt x="6936" y="20359"/>
                  <a:pt x="6951" y="20359"/>
                </a:cubicBezTo>
                <a:cubicBezTo>
                  <a:pt x="6966" y="20359"/>
                  <a:pt x="6957" y="20392"/>
                  <a:pt x="6932" y="20433"/>
                </a:cubicBezTo>
                <a:cubicBezTo>
                  <a:pt x="6906" y="20474"/>
                  <a:pt x="6885" y="20563"/>
                  <a:pt x="6884" y="20632"/>
                </a:cubicBezTo>
                <a:cubicBezTo>
                  <a:pt x="6882" y="20811"/>
                  <a:pt x="6781" y="21003"/>
                  <a:pt x="6681" y="21016"/>
                </a:cubicBezTo>
                <a:cubicBezTo>
                  <a:pt x="6634" y="21022"/>
                  <a:pt x="6461" y="21046"/>
                  <a:pt x="6296" y="21070"/>
                </a:cubicBezTo>
                <a:cubicBezTo>
                  <a:pt x="6004" y="21113"/>
                  <a:pt x="5999" y="21117"/>
                  <a:pt x="6102" y="21204"/>
                </a:cubicBezTo>
                <a:cubicBezTo>
                  <a:pt x="6161" y="21254"/>
                  <a:pt x="6326" y="21302"/>
                  <a:pt x="6469" y="21313"/>
                </a:cubicBezTo>
                <a:cubicBezTo>
                  <a:pt x="6612" y="21324"/>
                  <a:pt x="6748" y="21351"/>
                  <a:pt x="6770" y="21373"/>
                </a:cubicBezTo>
                <a:cubicBezTo>
                  <a:pt x="6792" y="21395"/>
                  <a:pt x="7040" y="21424"/>
                  <a:pt x="7321" y="21438"/>
                </a:cubicBezTo>
                <a:cubicBezTo>
                  <a:pt x="8228" y="21484"/>
                  <a:pt x="8680" y="21531"/>
                  <a:pt x="8722" y="21585"/>
                </a:cubicBezTo>
                <a:cubicBezTo>
                  <a:pt x="8725" y="21590"/>
                  <a:pt x="8734" y="21595"/>
                  <a:pt x="8740" y="21600"/>
                </a:cubicBezTo>
                <a:lnTo>
                  <a:pt x="9428" y="21600"/>
                </a:lnTo>
                <a:cubicBezTo>
                  <a:pt x="9534" y="21578"/>
                  <a:pt x="9650" y="21543"/>
                  <a:pt x="9729" y="21499"/>
                </a:cubicBezTo>
                <a:cubicBezTo>
                  <a:pt x="10019" y="21338"/>
                  <a:pt x="11471" y="21334"/>
                  <a:pt x="11855" y="21494"/>
                </a:cubicBezTo>
                <a:cubicBezTo>
                  <a:pt x="12085" y="21589"/>
                  <a:pt x="12200" y="21599"/>
                  <a:pt x="12667" y="21558"/>
                </a:cubicBezTo>
                <a:cubicBezTo>
                  <a:pt x="13601" y="21475"/>
                  <a:pt x="13721" y="21471"/>
                  <a:pt x="14991" y="21466"/>
                </a:cubicBezTo>
                <a:cubicBezTo>
                  <a:pt x="16701" y="21459"/>
                  <a:pt x="17258" y="21374"/>
                  <a:pt x="17466" y="21089"/>
                </a:cubicBezTo>
                <a:cubicBezTo>
                  <a:pt x="17531" y="21000"/>
                  <a:pt x="17636" y="20982"/>
                  <a:pt x="18105" y="20975"/>
                </a:cubicBezTo>
                <a:cubicBezTo>
                  <a:pt x="18413" y="20970"/>
                  <a:pt x="18738" y="20968"/>
                  <a:pt x="18827" y="20972"/>
                </a:cubicBezTo>
                <a:cubicBezTo>
                  <a:pt x="18916" y="20976"/>
                  <a:pt x="18998" y="20951"/>
                  <a:pt x="19011" y="20918"/>
                </a:cubicBezTo>
                <a:cubicBezTo>
                  <a:pt x="19024" y="20884"/>
                  <a:pt x="19062" y="20872"/>
                  <a:pt x="19095" y="20892"/>
                </a:cubicBezTo>
                <a:cubicBezTo>
                  <a:pt x="19128" y="20912"/>
                  <a:pt x="19196" y="20893"/>
                  <a:pt x="19246" y="20850"/>
                </a:cubicBezTo>
                <a:cubicBezTo>
                  <a:pt x="19308" y="20798"/>
                  <a:pt x="19393" y="20788"/>
                  <a:pt x="19504" y="20818"/>
                </a:cubicBezTo>
                <a:cubicBezTo>
                  <a:pt x="19735" y="20881"/>
                  <a:pt x="19786" y="20876"/>
                  <a:pt x="20116" y="20761"/>
                </a:cubicBezTo>
                <a:cubicBezTo>
                  <a:pt x="20276" y="20705"/>
                  <a:pt x="20476" y="20644"/>
                  <a:pt x="20561" y="20626"/>
                </a:cubicBezTo>
                <a:cubicBezTo>
                  <a:pt x="20647" y="20607"/>
                  <a:pt x="20735" y="20566"/>
                  <a:pt x="20759" y="20535"/>
                </a:cubicBezTo>
                <a:cubicBezTo>
                  <a:pt x="20783" y="20504"/>
                  <a:pt x="21018" y="20465"/>
                  <a:pt x="21282" y="20446"/>
                </a:cubicBezTo>
                <a:cubicBezTo>
                  <a:pt x="21400" y="20438"/>
                  <a:pt x="21508" y="20427"/>
                  <a:pt x="21600" y="20416"/>
                </a:cubicBezTo>
                <a:lnTo>
                  <a:pt x="21600" y="20274"/>
                </a:lnTo>
                <a:cubicBezTo>
                  <a:pt x="21498" y="20248"/>
                  <a:pt x="21387" y="20221"/>
                  <a:pt x="21225" y="20197"/>
                </a:cubicBezTo>
                <a:cubicBezTo>
                  <a:pt x="21057" y="20171"/>
                  <a:pt x="20954" y="20126"/>
                  <a:pt x="20941" y="20073"/>
                </a:cubicBezTo>
                <a:cubicBezTo>
                  <a:pt x="20916" y="19970"/>
                  <a:pt x="20835" y="19966"/>
                  <a:pt x="20738" y="20063"/>
                </a:cubicBezTo>
                <a:cubicBezTo>
                  <a:pt x="20676" y="20124"/>
                  <a:pt x="20641" y="20107"/>
                  <a:pt x="20516" y="19955"/>
                </a:cubicBezTo>
                <a:cubicBezTo>
                  <a:pt x="20435" y="19856"/>
                  <a:pt x="20350" y="19775"/>
                  <a:pt x="20329" y="19775"/>
                </a:cubicBezTo>
                <a:cubicBezTo>
                  <a:pt x="20308" y="19774"/>
                  <a:pt x="20289" y="19669"/>
                  <a:pt x="20287" y="19540"/>
                </a:cubicBezTo>
                <a:cubicBezTo>
                  <a:pt x="20284" y="19237"/>
                  <a:pt x="20103" y="18895"/>
                  <a:pt x="20011" y="19016"/>
                </a:cubicBezTo>
                <a:cubicBezTo>
                  <a:pt x="19964" y="19078"/>
                  <a:pt x="19945" y="19075"/>
                  <a:pt x="19909" y="18998"/>
                </a:cubicBezTo>
                <a:cubicBezTo>
                  <a:pt x="19843" y="18855"/>
                  <a:pt x="19755" y="18829"/>
                  <a:pt x="19704" y="18938"/>
                </a:cubicBezTo>
                <a:cubicBezTo>
                  <a:pt x="19663" y="19026"/>
                  <a:pt x="19653" y="19025"/>
                  <a:pt x="19588" y="18936"/>
                </a:cubicBezTo>
                <a:cubicBezTo>
                  <a:pt x="19549" y="18881"/>
                  <a:pt x="19497" y="18849"/>
                  <a:pt x="19474" y="18862"/>
                </a:cubicBezTo>
                <a:cubicBezTo>
                  <a:pt x="19450" y="18876"/>
                  <a:pt x="19401" y="18815"/>
                  <a:pt x="19365" y="18727"/>
                </a:cubicBezTo>
                <a:cubicBezTo>
                  <a:pt x="19313" y="18601"/>
                  <a:pt x="19309" y="18548"/>
                  <a:pt x="19345" y="18479"/>
                </a:cubicBezTo>
                <a:cubicBezTo>
                  <a:pt x="19383" y="18405"/>
                  <a:pt x="19367" y="18391"/>
                  <a:pt x="19245" y="18391"/>
                </a:cubicBezTo>
                <a:cubicBezTo>
                  <a:pt x="19124" y="18391"/>
                  <a:pt x="19074" y="18433"/>
                  <a:pt x="18956" y="18635"/>
                </a:cubicBezTo>
                <a:cubicBezTo>
                  <a:pt x="18878" y="18770"/>
                  <a:pt x="18772" y="19008"/>
                  <a:pt x="18722" y="19163"/>
                </a:cubicBezTo>
                <a:cubicBezTo>
                  <a:pt x="18672" y="19317"/>
                  <a:pt x="18617" y="19458"/>
                  <a:pt x="18599" y="19476"/>
                </a:cubicBezTo>
                <a:cubicBezTo>
                  <a:pt x="18543" y="19531"/>
                  <a:pt x="18446" y="19360"/>
                  <a:pt x="18466" y="19240"/>
                </a:cubicBezTo>
                <a:cubicBezTo>
                  <a:pt x="18479" y="19159"/>
                  <a:pt x="18466" y="19131"/>
                  <a:pt x="18421" y="19143"/>
                </a:cubicBezTo>
                <a:cubicBezTo>
                  <a:pt x="18381" y="19153"/>
                  <a:pt x="18358" y="19120"/>
                  <a:pt x="18361" y="19059"/>
                </a:cubicBezTo>
                <a:cubicBezTo>
                  <a:pt x="18364" y="18975"/>
                  <a:pt x="18325" y="18962"/>
                  <a:pt x="18109" y="18974"/>
                </a:cubicBezTo>
                <a:cubicBezTo>
                  <a:pt x="17968" y="18982"/>
                  <a:pt x="17792" y="19011"/>
                  <a:pt x="17718" y="19036"/>
                </a:cubicBezTo>
                <a:cubicBezTo>
                  <a:pt x="17570" y="19088"/>
                  <a:pt x="17327" y="19410"/>
                  <a:pt x="17354" y="19521"/>
                </a:cubicBezTo>
                <a:cubicBezTo>
                  <a:pt x="17363" y="19559"/>
                  <a:pt x="17304" y="19712"/>
                  <a:pt x="17223" y="19860"/>
                </a:cubicBezTo>
                <a:cubicBezTo>
                  <a:pt x="17091" y="20103"/>
                  <a:pt x="17062" y="20127"/>
                  <a:pt x="16908" y="20124"/>
                </a:cubicBezTo>
                <a:cubicBezTo>
                  <a:pt x="16814" y="20122"/>
                  <a:pt x="16705" y="20148"/>
                  <a:pt x="16666" y="20181"/>
                </a:cubicBezTo>
                <a:cubicBezTo>
                  <a:pt x="16561" y="20270"/>
                  <a:pt x="16455" y="20150"/>
                  <a:pt x="16400" y="19882"/>
                </a:cubicBezTo>
                <a:cubicBezTo>
                  <a:pt x="16375" y="19755"/>
                  <a:pt x="16337" y="19619"/>
                  <a:pt x="16318" y="19579"/>
                </a:cubicBezTo>
                <a:cubicBezTo>
                  <a:pt x="16294" y="19532"/>
                  <a:pt x="16304" y="19488"/>
                  <a:pt x="16348" y="19449"/>
                </a:cubicBezTo>
                <a:cubicBezTo>
                  <a:pt x="16396" y="19407"/>
                  <a:pt x="16406" y="19350"/>
                  <a:pt x="16386" y="19244"/>
                </a:cubicBezTo>
                <a:cubicBezTo>
                  <a:pt x="16371" y="19163"/>
                  <a:pt x="16349" y="18946"/>
                  <a:pt x="16338" y="18760"/>
                </a:cubicBezTo>
                <a:cubicBezTo>
                  <a:pt x="16328" y="18575"/>
                  <a:pt x="16302" y="18389"/>
                  <a:pt x="16279" y="18346"/>
                </a:cubicBezTo>
                <a:cubicBezTo>
                  <a:pt x="16257" y="18303"/>
                  <a:pt x="16249" y="18182"/>
                  <a:pt x="16262" y="18078"/>
                </a:cubicBezTo>
                <a:cubicBezTo>
                  <a:pt x="16275" y="17974"/>
                  <a:pt x="16267" y="17833"/>
                  <a:pt x="16244" y="17765"/>
                </a:cubicBezTo>
                <a:cubicBezTo>
                  <a:pt x="16216" y="17680"/>
                  <a:pt x="16215" y="17619"/>
                  <a:pt x="16242" y="17576"/>
                </a:cubicBezTo>
                <a:cubicBezTo>
                  <a:pt x="16268" y="17533"/>
                  <a:pt x="16266" y="17476"/>
                  <a:pt x="16235" y="17396"/>
                </a:cubicBezTo>
                <a:cubicBezTo>
                  <a:pt x="16197" y="17297"/>
                  <a:pt x="16203" y="17261"/>
                  <a:pt x="16264" y="17188"/>
                </a:cubicBezTo>
                <a:cubicBezTo>
                  <a:pt x="16318" y="17125"/>
                  <a:pt x="16342" y="17005"/>
                  <a:pt x="16354" y="16746"/>
                </a:cubicBezTo>
                <a:cubicBezTo>
                  <a:pt x="16362" y="16551"/>
                  <a:pt x="16376" y="16356"/>
                  <a:pt x="16384" y="16314"/>
                </a:cubicBezTo>
                <a:cubicBezTo>
                  <a:pt x="16393" y="16271"/>
                  <a:pt x="16400" y="16223"/>
                  <a:pt x="16400" y="16206"/>
                </a:cubicBezTo>
                <a:cubicBezTo>
                  <a:pt x="16400" y="16189"/>
                  <a:pt x="16427" y="16094"/>
                  <a:pt x="16460" y="15995"/>
                </a:cubicBezTo>
                <a:cubicBezTo>
                  <a:pt x="16529" y="15783"/>
                  <a:pt x="16537" y="15430"/>
                  <a:pt x="16476" y="15332"/>
                </a:cubicBezTo>
                <a:cubicBezTo>
                  <a:pt x="16424" y="15251"/>
                  <a:pt x="16352" y="15058"/>
                  <a:pt x="16263" y="14762"/>
                </a:cubicBezTo>
                <a:cubicBezTo>
                  <a:pt x="16228" y="14643"/>
                  <a:pt x="16176" y="14475"/>
                  <a:pt x="16148" y="14388"/>
                </a:cubicBezTo>
                <a:cubicBezTo>
                  <a:pt x="16058" y="14110"/>
                  <a:pt x="16072" y="13126"/>
                  <a:pt x="16171" y="12762"/>
                </a:cubicBezTo>
                <a:cubicBezTo>
                  <a:pt x="16211" y="12617"/>
                  <a:pt x="16345" y="11872"/>
                  <a:pt x="16426" y="11348"/>
                </a:cubicBezTo>
                <a:cubicBezTo>
                  <a:pt x="16495" y="10905"/>
                  <a:pt x="16635" y="10641"/>
                  <a:pt x="16802" y="10641"/>
                </a:cubicBezTo>
                <a:cubicBezTo>
                  <a:pt x="16865" y="10641"/>
                  <a:pt x="16975" y="10571"/>
                  <a:pt x="17045" y="10487"/>
                </a:cubicBezTo>
                <a:cubicBezTo>
                  <a:pt x="17114" y="10402"/>
                  <a:pt x="17189" y="10333"/>
                  <a:pt x="17210" y="10333"/>
                </a:cubicBezTo>
                <a:cubicBezTo>
                  <a:pt x="17231" y="10333"/>
                  <a:pt x="17370" y="10139"/>
                  <a:pt x="17519" y="9903"/>
                </a:cubicBezTo>
                <a:cubicBezTo>
                  <a:pt x="17668" y="9666"/>
                  <a:pt x="17807" y="9472"/>
                  <a:pt x="17829" y="9472"/>
                </a:cubicBezTo>
                <a:cubicBezTo>
                  <a:pt x="17851" y="9472"/>
                  <a:pt x="17891" y="9359"/>
                  <a:pt x="17917" y="9220"/>
                </a:cubicBezTo>
                <a:cubicBezTo>
                  <a:pt x="17956" y="9011"/>
                  <a:pt x="17999" y="8936"/>
                  <a:pt x="18168" y="8785"/>
                </a:cubicBezTo>
                <a:cubicBezTo>
                  <a:pt x="18364" y="8609"/>
                  <a:pt x="18446" y="8436"/>
                  <a:pt x="18395" y="8304"/>
                </a:cubicBezTo>
                <a:cubicBezTo>
                  <a:pt x="18381" y="8270"/>
                  <a:pt x="18402" y="8225"/>
                  <a:pt x="18441" y="8205"/>
                </a:cubicBezTo>
                <a:cubicBezTo>
                  <a:pt x="18807" y="8012"/>
                  <a:pt x="18896" y="7849"/>
                  <a:pt x="18902" y="7363"/>
                </a:cubicBezTo>
                <a:cubicBezTo>
                  <a:pt x="18906" y="7077"/>
                  <a:pt x="18885" y="6925"/>
                  <a:pt x="18815" y="6715"/>
                </a:cubicBezTo>
                <a:cubicBezTo>
                  <a:pt x="18765" y="6564"/>
                  <a:pt x="18723" y="6396"/>
                  <a:pt x="18722" y="6342"/>
                </a:cubicBezTo>
                <a:cubicBezTo>
                  <a:pt x="18721" y="6197"/>
                  <a:pt x="18621" y="6012"/>
                  <a:pt x="18503" y="5936"/>
                </a:cubicBezTo>
                <a:cubicBezTo>
                  <a:pt x="18405" y="5872"/>
                  <a:pt x="18400" y="5848"/>
                  <a:pt x="18410" y="5506"/>
                </a:cubicBezTo>
                <a:cubicBezTo>
                  <a:pt x="18419" y="5179"/>
                  <a:pt x="18435" y="5119"/>
                  <a:pt x="18564" y="4913"/>
                </a:cubicBezTo>
                <a:cubicBezTo>
                  <a:pt x="18643" y="4788"/>
                  <a:pt x="18736" y="4592"/>
                  <a:pt x="18770" y="4479"/>
                </a:cubicBezTo>
                <a:cubicBezTo>
                  <a:pt x="18932" y="3941"/>
                  <a:pt x="18933" y="3932"/>
                  <a:pt x="18889" y="3819"/>
                </a:cubicBezTo>
                <a:cubicBezTo>
                  <a:pt x="18863" y="3752"/>
                  <a:pt x="18860" y="3676"/>
                  <a:pt x="18881" y="3623"/>
                </a:cubicBezTo>
                <a:cubicBezTo>
                  <a:pt x="18976" y="3384"/>
                  <a:pt x="18848" y="3057"/>
                  <a:pt x="18622" y="2961"/>
                </a:cubicBezTo>
                <a:cubicBezTo>
                  <a:pt x="18506" y="2911"/>
                  <a:pt x="18498" y="2879"/>
                  <a:pt x="18427" y="2184"/>
                </a:cubicBezTo>
                <a:cubicBezTo>
                  <a:pt x="18413" y="2049"/>
                  <a:pt x="18374" y="1904"/>
                  <a:pt x="18340" y="1863"/>
                </a:cubicBezTo>
                <a:cubicBezTo>
                  <a:pt x="18266" y="1772"/>
                  <a:pt x="18003" y="1759"/>
                  <a:pt x="17970" y="1844"/>
                </a:cubicBezTo>
                <a:cubicBezTo>
                  <a:pt x="17955" y="1881"/>
                  <a:pt x="17909" y="1867"/>
                  <a:pt x="17851" y="1807"/>
                </a:cubicBezTo>
                <a:cubicBezTo>
                  <a:pt x="17784" y="1737"/>
                  <a:pt x="17756" y="1651"/>
                  <a:pt x="17756" y="1515"/>
                </a:cubicBezTo>
                <a:cubicBezTo>
                  <a:pt x="17755" y="1215"/>
                  <a:pt x="17676" y="1029"/>
                  <a:pt x="17524" y="968"/>
                </a:cubicBezTo>
                <a:cubicBezTo>
                  <a:pt x="17345" y="895"/>
                  <a:pt x="17320" y="849"/>
                  <a:pt x="17315" y="574"/>
                </a:cubicBezTo>
                <a:cubicBezTo>
                  <a:pt x="17312" y="376"/>
                  <a:pt x="17295" y="332"/>
                  <a:pt x="17202" y="280"/>
                </a:cubicBezTo>
                <a:cubicBezTo>
                  <a:pt x="17116" y="232"/>
                  <a:pt x="17067" y="243"/>
                  <a:pt x="16975" y="327"/>
                </a:cubicBezTo>
                <a:cubicBezTo>
                  <a:pt x="16842" y="448"/>
                  <a:pt x="16763" y="393"/>
                  <a:pt x="16743" y="165"/>
                </a:cubicBezTo>
                <a:cubicBezTo>
                  <a:pt x="16732" y="38"/>
                  <a:pt x="16709" y="30"/>
                  <a:pt x="16319" y="13"/>
                </a:cubicBezTo>
                <a:lnTo>
                  <a:pt x="16002" y="0"/>
                </a:lnTo>
                <a:lnTo>
                  <a:pt x="15905" y="0"/>
                </a:lnTo>
                <a:close/>
                <a:moveTo>
                  <a:pt x="14299" y="14180"/>
                </a:moveTo>
                <a:cubicBezTo>
                  <a:pt x="14411" y="14172"/>
                  <a:pt x="14447" y="14231"/>
                  <a:pt x="14485" y="14483"/>
                </a:cubicBezTo>
                <a:cubicBezTo>
                  <a:pt x="14500" y="14583"/>
                  <a:pt x="14547" y="14784"/>
                  <a:pt x="14588" y="14929"/>
                </a:cubicBezTo>
                <a:cubicBezTo>
                  <a:pt x="14629" y="15074"/>
                  <a:pt x="14680" y="15255"/>
                  <a:pt x="14701" y="15331"/>
                </a:cubicBezTo>
                <a:cubicBezTo>
                  <a:pt x="14722" y="15407"/>
                  <a:pt x="14760" y="15523"/>
                  <a:pt x="14787" y="15589"/>
                </a:cubicBezTo>
                <a:cubicBezTo>
                  <a:pt x="14953" y="15998"/>
                  <a:pt x="15087" y="16361"/>
                  <a:pt x="15087" y="16404"/>
                </a:cubicBezTo>
                <a:cubicBezTo>
                  <a:pt x="15087" y="16431"/>
                  <a:pt x="15156" y="16738"/>
                  <a:pt x="15239" y="17086"/>
                </a:cubicBezTo>
                <a:cubicBezTo>
                  <a:pt x="15322" y="17434"/>
                  <a:pt x="15401" y="17822"/>
                  <a:pt x="15414" y="17949"/>
                </a:cubicBezTo>
                <a:cubicBezTo>
                  <a:pt x="15448" y="18270"/>
                  <a:pt x="15371" y="19202"/>
                  <a:pt x="15275" y="19615"/>
                </a:cubicBezTo>
                <a:cubicBezTo>
                  <a:pt x="15231" y="19804"/>
                  <a:pt x="15183" y="20054"/>
                  <a:pt x="15170" y="20170"/>
                </a:cubicBezTo>
                <a:cubicBezTo>
                  <a:pt x="15151" y="20329"/>
                  <a:pt x="15120" y="20392"/>
                  <a:pt x="15044" y="20424"/>
                </a:cubicBezTo>
                <a:cubicBezTo>
                  <a:pt x="14989" y="20447"/>
                  <a:pt x="14663" y="20482"/>
                  <a:pt x="14320" y="20502"/>
                </a:cubicBezTo>
                <a:cubicBezTo>
                  <a:pt x="13734" y="20536"/>
                  <a:pt x="13693" y="20532"/>
                  <a:pt x="13656" y="20422"/>
                </a:cubicBezTo>
                <a:cubicBezTo>
                  <a:pt x="13635" y="20358"/>
                  <a:pt x="13617" y="20226"/>
                  <a:pt x="13617" y="20129"/>
                </a:cubicBezTo>
                <a:cubicBezTo>
                  <a:pt x="13617" y="20032"/>
                  <a:pt x="13597" y="19922"/>
                  <a:pt x="13574" y="19885"/>
                </a:cubicBezTo>
                <a:cubicBezTo>
                  <a:pt x="13519" y="19797"/>
                  <a:pt x="13566" y="19674"/>
                  <a:pt x="13645" y="19696"/>
                </a:cubicBezTo>
                <a:cubicBezTo>
                  <a:pt x="13741" y="19723"/>
                  <a:pt x="13770" y="19435"/>
                  <a:pt x="13704" y="19125"/>
                </a:cubicBezTo>
                <a:cubicBezTo>
                  <a:pt x="13634" y="18796"/>
                  <a:pt x="13664" y="18286"/>
                  <a:pt x="13773" y="17925"/>
                </a:cubicBezTo>
                <a:cubicBezTo>
                  <a:pt x="13815" y="17788"/>
                  <a:pt x="13849" y="17650"/>
                  <a:pt x="13849" y="17620"/>
                </a:cubicBezTo>
                <a:cubicBezTo>
                  <a:pt x="13849" y="17590"/>
                  <a:pt x="13921" y="17264"/>
                  <a:pt x="14009" y="16895"/>
                </a:cubicBezTo>
                <a:cubicBezTo>
                  <a:pt x="14161" y="16255"/>
                  <a:pt x="14166" y="16212"/>
                  <a:pt x="14118" y="15970"/>
                </a:cubicBezTo>
                <a:cubicBezTo>
                  <a:pt x="14090" y="15830"/>
                  <a:pt x="14044" y="15663"/>
                  <a:pt x="14017" y="15598"/>
                </a:cubicBezTo>
                <a:cubicBezTo>
                  <a:pt x="13965" y="15472"/>
                  <a:pt x="13984" y="14877"/>
                  <a:pt x="14047" y="14689"/>
                </a:cubicBezTo>
                <a:cubicBezTo>
                  <a:pt x="14066" y="14632"/>
                  <a:pt x="14082" y="14531"/>
                  <a:pt x="14082" y="14465"/>
                </a:cubicBezTo>
                <a:cubicBezTo>
                  <a:pt x="14082" y="14312"/>
                  <a:pt x="14176" y="14189"/>
                  <a:pt x="14299" y="14180"/>
                </a:cubicBezTo>
                <a:close/>
                <a:moveTo>
                  <a:pt x="12142" y="14213"/>
                </a:moveTo>
                <a:cubicBezTo>
                  <a:pt x="12212" y="14211"/>
                  <a:pt x="12252" y="14318"/>
                  <a:pt x="12274" y="14546"/>
                </a:cubicBezTo>
                <a:cubicBezTo>
                  <a:pt x="12290" y="14715"/>
                  <a:pt x="12303" y="14915"/>
                  <a:pt x="12303" y="14990"/>
                </a:cubicBezTo>
                <a:cubicBezTo>
                  <a:pt x="12303" y="15064"/>
                  <a:pt x="12321" y="15142"/>
                  <a:pt x="12342" y="15162"/>
                </a:cubicBezTo>
                <a:cubicBezTo>
                  <a:pt x="12363" y="15183"/>
                  <a:pt x="12371" y="15226"/>
                  <a:pt x="12359" y="15257"/>
                </a:cubicBezTo>
                <a:cubicBezTo>
                  <a:pt x="12347" y="15288"/>
                  <a:pt x="12361" y="15404"/>
                  <a:pt x="12392" y="15514"/>
                </a:cubicBezTo>
                <a:cubicBezTo>
                  <a:pt x="12423" y="15625"/>
                  <a:pt x="12459" y="15757"/>
                  <a:pt x="12473" y="15808"/>
                </a:cubicBezTo>
                <a:cubicBezTo>
                  <a:pt x="12509" y="15940"/>
                  <a:pt x="12588" y="16150"/>
                  <a:pt x="12638" y="16247"/>
                </a:cubicBezTo>
                <a:cubicBezTo>
                  <a:pt x="12791" y="16545"/>
                  <a:pt x="12917" y="17689"/>
                  <a:pt x="12844" y="18135"/>
                </a:cubicBezTo>
                <a:cubicBezTo>
                  <a:pt x="12824" y="18258"/>
                  <a:pt x="12786" y="18498"/>
                  <a:pt x="12760" y="18667"/>
                </a:cubicBezTo>
                <a:cubicBezTo>
                  <a:pt x="12714" y="18963"/>
                  <a:pt x="12623" y="19231"/>
                  <a:pt x="12456" y="19561"/>
                </a:cubicBezTo>
                <a:cubicBezTo>
                  <a:pt x="12412" y="19646"/>
                  <a:pt x="12368" y="19791"/>
                  <a:pt x="12358" y="19882"/>
                </a:cubicBezTo>
                <a:cubicBezTo>
                  <a:pt x="12333" y="20098"/>
                  <a:pt x="12113" y="20616"/>
                  <a:pt x="12065" y="20570"/>
                </a:cubicBezTo>
                <a:cubicBezTo>
                  <a:pt x="12005" y="20510"/>
                  <a:pt x="10478" y="20538"/>
                  <a:pt x="10350" y="20600"/>
                </a:cubicBezTo>
                <a:cubicBezTo>
                  <a:pt x="10222" y="20663"/>
                  <a:pt x="9298" y="20729"/>
                  <a:pt x="9265" y="20677"/>
                </a:cubicBezTo>
                <a:cubicBezTo>
                  <a:pt x="9220" y="20605"/>
                  <a:pt x="9253" y="20540"/>
                  <a:pt x="9373" y="20460"/>
                </a:cubicBezTo>
                <a:lnTo>
                  <a:pt x="9501" y="20375"/>
                </a:lnTo>
                <a:lnTo>
                  <a:pt x="9485" y="19952"/>
                </a:lnTo>
                <a:cubicBezTo>
                  <a:pt x="9477" y="19720"/>
                  <a:pt x="9454" y="19503"/>
                  <a:pt x="9435" y="19471"/>
                </a:cubicBezTo>
                <a:cubicBezTo>
                  <a:pt x="9416" y="19438"/>
                  <a:pt x="9400" y="19286"/>
                  <a:pt x="9400" y="19132"/>
                </a:cubicBezTo>
                <a:cubicBezTo>
                  <a:pt x="9400" y="18978"/>
                  <a:pt x="9381" y="18755"/>
                  <a:pt x="9358" y="18637"/>
                </a:cubicBezTo>
                <a:cubicBezTo>
                  <a:pt x="9244" y="18054"/>
                  <a:pt x="9231" y="17766"/>
                  <a:pt x="9305" y="17495"/>
                </a:cubicBezTo>
                <a:cubicBezTo>
                  <a:pt x="9341" y="17362"/>
                  <a:pt x="9377" y="17142"/>
                  <a:pt x="9386" y="17007"/>
                </a:cubicBezTo>
                <a:cubicBezTo>
                  <a:pt x="9406" y="16682"/>
                  <a:pt x="9430" y="16590"/>
                  <a:pt x="9481" y="16640"/>
                </a:cubicBezTo>
                <a:cubicBezTo>
                  <a:pt x="9509" y="16667"/>
                  <a:pt x="9519" y="16621"/>
                  <a:pt x="9511" y="16503"/>
                </a:cubicBezTo>
                <a:cubicBezTo>
                  <a:pt x="9498" y="16305"/>
                  <a:pt x="9593" y="16057"/>
                  <a:pt x="9843" y="15634"/>
                </a:cubicBezTo>
                <a:cubicBezTo>
                  <a:pt x="10048" y="15287"/>
                  <a:pt x="10162" y="15196"/>
                  <a:pt x="10434" y="15166"/>
                </a:cubicBezTo>
                <a:cubicBezTo>
                  <a:pt x="10684" y="15139"/>
                  <a:pt x="10736" y="15111"/>
                  <a:pt x="10994" y="14865"/>
                </a:cubicBezTo>
                <a:cubicBezTo>
                  <a:pt x="11094" y="14770"/>
                  <a:pt x="11247" y="14683"/>
                  <a:pt x="11335" y="14670"/>
                </a:cubicBezTo>
                <a:cubicBezTo>
                  <a:pt x="11423" y="14657"/>
                  <a:pt x="11520" y="14613"/>
                  <a:pt x="11551" y="14573"/>
                </a:cubicBezTo>
                <a:cubicBezTo>
                  <a:pt x="11581" y="14533"/>
                  <a:pt x="11664" y="14494"/>
                  <a:pt x="11735" y="14487"/>
                </a:cubicBezTo>
                <a:cubicBezTo>
                  <a:pt x="11805" y="14480"/>
                  <a:pt x="11915" y="14412"/>
                  <a:pt x="11980" y="14335"/>
                </a:cubicBezTo>
                <a:cubicBezTo>
                  <a:pt x="12047" y="14256"/>
                  <a:pt x="12100" y="14215"/>
                  <a:pt x="12142" y="14213"/>
                </a:cubicBezTo>
                <a:close/>
              </a:path>
            </a:pathLst>
          </a:custGeom>
          <a:noFill/>
          <a:ln>
            <a:noFill/>
          </a:ln>
        </p:spPr>
      </p:pic>
      <p:sp>
        <p:nvSpPr>
          <p:cNvPr id="659" name="Google Shape;659;p34"/>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Disclaimer</a:t>
            </a:r>
            <a:br>
              <a:rPr lang="en-US" sz="4200" u="none" strike="noStrike" cap="none">
                <a:solidFill>
                  <a:srgbClr val="000000"/>
                </a:solidFill>
                <a:sym typeface="Palatino"/>
              </a:rPr>
            </a:br>
            <a:r>
              <a:rPr lang="en-US" sz="4200" u="none" strike="noStrike" cap="none">
                <a:solidFill>
                  <a:srgbClr val="000000"/>
                </a:solidFill>
                <a:sym typeface="Palatino"/>
              </a:rPr>
              <a:t>(Bavarian edition)</a:t>
            </a:r>
            <a:endParaRPr/>
          </a:p>
        </p:txBody>
      </p:sp>
      <p:pic>
        <p:nvPicPr>
          <p:cNvPr id="660" name="Google Shape;660;p34" descr="Line Line"/>
          <p:cNvPicPr preferRelativeResize="0"/>
          <p:nvPr/>
        </p:nvPicPr>
        <p:blipFill rotWithShape="1">
          <a:blip r:embed="rId4">
            <a:alphaModFix/>
          </a:blip>
          <a:srcRect/>
          <a:stretch/>
        </p:blipFill>
        <p:spPr>
          <a:xfrm rot="-2206846">
            <a:off x="-1677580" y="4819649"/>
            <a:ext cx="16334560" cy="1143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35"/>
          <p:cNvSpPr/>
          <p:nvPr/>
        </p:nvSpPr>
        <p:spPr>
          <a:xfrm>
            <a:off x="446074" y="700549"/>
            <a:ext cx="4557610" cy="56632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Defining Research Objectives</a:t>
            </a:r>
            <a:endParaRPr dirty="0"/>
          </a:p>
        </p:txBody>
      </p:sp>
      <p:sp>
        <p:nvSpPr>
          <p:cNvPr id="666" name="Google Shape;666;p35"/>
          <p:cNvSpPr/>
          <p:nvPr/>
        </p:nvSpPr>
        <p:spPr>
          <a:xfrm>
            <a:off x="446074" y="1321496"/>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Characterising Target Population</a:t>
            </a:r>
            <a:endParaRPr dirty="0"/>
          </a:p>
        </p:txBody>
      </p:sp>
      <p:sp>
        <p:nvSpPr>
          <p:cNvPr id="667" name="Google Shape;667;p35"/>
          <p:cNvSpPr/>
          <p:nvPr/>
        </p:nvSpPr>
        <p:spPr>
          <a:xfrm>
            <a:off x="446074" y="2036053"/>
            <a:ext cx="4557610" cy="660765"/>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Sampling</a:t>
            </a:r>
            <a:endParaRPr dirty="0"/>
          </a:p>
        </p:txBody>
      </p:sp>
      <p:sp>
        <p:nvSpPr>
          <p:cNvPr id="668" name="Google Shape;668;p35"/>
          <p:cNvSpPr/>
          <p:nvPr/>
        </p:nvSpPr>
        <p:spPr>
          <a:xfrm>
            <a:off x="446074" y="2751443"/>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Questionnaire Design</a:t>
            </a:r>
            <a:endParaRPr dirty="0"/>
          </a:p>
        </p:txBody>
      </p:sp>
      <p:sp>
        <p:nvSpPr>
          <p:cNvPr id="669" name="Google Shape;669;p35"/>
          <p:cNvSpPr/>
          <p:nvPr/>
        </p:nvSpPr>
        <p:spPr>
          <a:xfrm>
            <a:off x="446074" y="3458505"/>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Recruiting &amp; Measuring</a:t>
            </a:r>
            <a:endParaRPr dirty="0"/>
          </a:p>
        </p:txBody>
      </p:sp>
      <p:sp>
        <p:nvSpPr>
          <p:cNvPr id="670" name="Google Shape;670;p35"/>
          <p:cNvSpPr/>
          <p:nvPr/>
        </p:nvSpPr>
        <p:spPr>
          <a:xfrm>
            <a:off x="446074" y="5000228"/>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Coding &amp; Editing</a:t>
            </a:r>
            <a:endParaRPr dirty="0"/>
          </a:p>
        </p:txBody>
      </p:sp>
      <p:sp>
        <p:nvSpPr>
          <p:cNvPr id="671" name="Google Shape;671;p35"/>
          <p:cNvSpPr/>
          <p:nvPr/>
        </p:nvSpPr>
        <p:spPr>
          <a:xfrm>
            <a:off x="446074" y="5715826"/>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Post-survey Adjustments</a:t>
            </a:r>
            <a:endParaRPr dirty="0"/>
          </a:p>
        </p:txBody>
      </p:sp>
      <p:sp>
        <p:nvSpPr>
          <p:cNvPr id="672" name="Google Shape;672;p35"/>
          <p:cNvSpPr/>
          <p:nvPr/>
        </p:nvSpPr>
        <p:spPr>
          <a:xfrm>
            <a:off x="446074" y="6429537"/>
            <a:ext cx="4557610" cy="660766"/>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Analysis &amp; Interpretation </a:t>
            </a:r>
            <a:endParaRPr dirty="0"/>
          </a:p>
        </p:txBody>
      </p:sp>
      <p:sp>
        <p:nvSpPr>
          <p:cNvPr id="673" name="Google Shape;673;p35"/>
          <p:cNvSpPr/>
          <p:nvPr/>
        </p:nvSpPr>
        <p:spPr>
          <a:xfrm>
            <a:off x="446074" y="7957962"/>
            <a:ext cx="4557610" cy="647232"/>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Curation &amp; Disclosure</a:t>
            </a:r>
            <a:endParaRPr dirty="0"/>
          </a:p>
        </p:txBody>
      </p:sp>
      <p:sp>
        <p:nvSpPr>
          <p:cNvPr id="674" name="Google Shape;674;p35"/>
          <p:cNvSpPr/>
          <p:nvPr/>
        </p:nvSpPr>
        <p:spPr>
          <a:xfrm>
            <a:off x="446074" y="8664581"/>
            <a:ext cx="4557610" cy="647233"/>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Reporting</a:t>
            </a:r>
            <a:endParaRPr dirty="0"/>
          </a:p>
        </p:txBody>
      </p:sp>
      <p:sp>
        <p:nvSpPr>
          <p:cNvPr id="675" name="Google Shape;675;p35"/>
          <p:cNvSpPr/>
          <p:nvPr/>
        </p:nvSpPr>
        <p:spPr>
          <a:xfrm>
            <a:off x="151150" y="282620"/>
            <a:ext cx="5147457" cy="4065354"/>
          </a:xfrm>
          <a:prstGeom prst="roundRect">
            <a:avLst>
              <a:gd name="adj" fmla="val 1462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676" name="Google Shape;676;p35"/>
          <p:cNvSpPr txBox="1"/>
          <p:nvPr/>
        </p:nvSpPr>
        <p:spPr>
          <a:xfrm>
            <a:off x="1545267" y="245668"/>
            <a:ext cx="2359224"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Planning</a:t>
            </a:r>
            <a:endParaRPr dirty="0"/>
          </a:p>
        </p:txBody>
      </p:sp>
      <p:sp>
        <p:nvSpPr>
          <p:cNvPr id="677" name="Google Shape;677;p35"/>
          <p:cNvSpPr/>
          <p:nvPr/>
        </p:nvSpPr>
        <p:spPr>
          <a:xfrm>
            <a:off x="151150" y="4489808"/>
            <a:ext cx="5147457" cy="2771957"/>
          </a:xfrm>
          <a:prstGeom prst="roundRect">
            <a:avLst>
              <a:gd name="adj" fmla="val 21446"/>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678" name="Google Shape;678;p35"/>
          <p:cNvSpPr txBox="1"/>
          <p:nvPr/>
        </p:nvSpPr>
        <p:spPr>
          <a:xfrm>
            <a:off x="1494739" y="4345900"/>
            <a:ext cx="2460279"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Execution</a:t>
            </a:r>
            <a:endParaRPr dirty="0"/>
          </a:p>
        </p:txBody>
      </p:sp>
      <p:sp>
        <p:nvSpPr>
          <p:cNvPr id="679" name="Google Shape;679;p35"/>
          <p:cNvSpPr/>
          <p:nvPr/>
        </p:nvSpPr>
        <p:spPr>
          <a:xfrm>
            <a:off x="151150" y="7441699"/>
            <a:ext cx="5147457" cy="2058871"/>
          </a:xfrm>
          <a:prstGeom prst="roundRect">
            <a:avLst>
              <a:gd name="adj" fmla="val 2887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680" name="Google Shape;680;p35"/>
          <p:cNvSpPr txBox="1"/>
          <p:nvPr/>
        </p:nvSpPr>
        <p:spPr>
          <a:xfrm>
            <a:off x="1075565" y="7449288"/>
            <a:ext cx="3298628"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Packaging &amp; Reporting</a:t>
            </a:r>
            <a:endParaRPr dirty="0"/>
          </a:p>
        </p:txBody>
      </p:sp>
      <p:sp>
        <p:nvSpPr>
          <p:cNvPr id="681" name="Google Shape;681;p35"/>
          <p:cNvSpPr txBox="1">
            <a:spLocks noGrp="1"/>
          </p:cNvSpPr>
          <p:nvPr>
            <p:ph type="body" idx="1"/>
          </p:nvPr>
        </p:nvSpPr>
        <p:spPr>
          <a:xfrm>
            <a:off x="5680647" y="590862"/>
            <a:ext cx="7256698" cy="4277827"/>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200"/>
              <a:buFont typeface="Palatino"/>
              <a:buChar char="•"/>
            </a:pPr>
            <a:r>
              <a:rPr lang="en-US" sz="3200"/>
              <a:t>There are too many pitfalls to be handled in a short tutorial.</a:t>
            </a:r>
            <a:endParaRPr/>
          </a:p>
          <a:p>
            <a:pPr marL="322729" lvl="0" indent="-322729" algn="l" rtl="0">
              <a:lnSpc>
                <a:spcPct val="100000"/>
              </a:lnSpc>
              <a:spcBef>
                <a:spcPts val="1000"/>
              </a:spcBef>
              <a:spcAft>
                <a:spcPts val="0"/>
              </a:spcAft>
              <a:buClr>
                <a:srgbClr val="000000"/>
              </a:buClr>
              <a:buSzPts val="3200"/>
              <a:buFont typeface="Palatino"/>
              <a:buChar char="»"/>
            </a:pPr>
            <a:r>
              <a:rPr lang="en-US" sz="3200"/>
              <a:t>Recommended reading:</a:t>
            </a:r>
            <a:endParaRPr/>
          </a:p>
          <a:p>
            <a:pPr marL="0" lvl="0" indent="406400" algn="l" rtl="0">
              <a:lnSpc>
                <a:spcPct val="100000"/>
              </a:lnSpc>
              <a:spcBef>
                <a:spcPts val="1100"/>
              </a:spcBef>
              <a:spcAft>
                <a:spcPts val="0"/>
              </a:spcAft>
              <a:buClr>
                <a:srgbClr val="000000"/>
              </a:buClr>
              <a:buSzPts val="2200"/>
              <a:buFont typeface="Palatino"/>
              <a:buNone/>
            </a:pPr>
            <a:r>
              <a:rPr lang="en-US" sz="2200"/>
              <a:t>Torchiano, M., Méndez Fernández, D., Travassos, G.H., de Mello, R. M. (2017). Lessons Learnt in Conducting Survey Research. In: Proc. 5th International Workshop on Conducting Empirical Studies in Industry (CESI). ICSE 2017. </a:t>
            </a:r>
            <a:br>
              <a:rPr lang="en-US" sz="2200"/>
            </a:br>
            <a:r>
              <a:rPr lang="en-US" sz="2200"/>
              <a:t>Available at </a:t>
            </a:r>
            <a:r>
              <a:rPr lang="en-US" u="sng">
                <a:solidFill>
                  <a:schemeClr val="hlink"/>
                </a:solidFill>
                <a:hlinkClick r:id="rId3"/>
              </a:rPr>
              <a:t>https://arxiv.org/abs/1702.05744</a:t>
            </a:r>
            <a:endParaRPr/>
          </a:p>
          <a:p>
            <a:pPr marL="276383" lvl="0" indent="-7142" algn="l" rtl="0">
              <a:lnSpc>
                <a:spcPct val="100000"/>
              </a:lnSpc>
              <a:spcBef>
                <a:spcPts val="1000"/>
              </a:spcBef>
              <a:spcAft>
                <a:spcPts val="0"/>
              </a:spcAft>
              <a:buClr>
                <a:srgbClr val="000000"/>
              </a:buClr>
              <a:buSzPts val="3600"/>
              <a:buFont typeface="Palatino"/>
              <a:buNone/>
            </a:pPr>
            <a:endParaRPr u="sng">
              <a:solidFill>
                <a:schemeClr val="hlink"/>
              </a:solidFill>
              <a:hlinkClick r:id="rId3"/>
            </a:endParaRPr>
          </a:p>
        </p:txBody>
      </p:sp>
      <p:pic>
        <p:nvPicPr>
          <p:cNvPr id="682" name="Google Shape;682;p35" descr="Screen Shot 2018-01-18 at 11.09.22.png"/>
          <p:cNvPicPr preferRelativeResize="0"/>
          <p:nvPr/>
        </p:nvPicPr>
        <p:blipFill rotWithShape="1">
          <a:blip r:embed="rId4">
            <a:alphaModFix/>
          </a:blip>
          <a:srcRect/>
          <a:stretch/>
        </p:blipFill>
        <p:spPr>
          <a:xfrm>
            <a:off x="7302603" y="5131531"/>
            <a:ext cx="3617017" cy="4446354"/>
          </a:xfrm>
          <a:prstGeom prst="rect">
            <a:avLst/>
          </a:prstGeom>
          <a:noFill/>
          <a:ln>
            <a:noFill/>
          </a:ln>
          <a:effectLst>
            <a:outerShdw blurRad="63500" dist="25400" dir="5400000" rotWithShape="0">
              <a:srgbClr val="000000">
                <a:alpha val="49803"/>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36"/>
          <p:cNvSpPr/>
          <p:nvPr/>
        </p:nvSpPr>
        <p:spPr>
          <a:xfrm>
            <a:off x="446074" y="700549"/>
            <a:ext cx="4557610" cy="566322"/>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Defining Research Objectives</a:t>
            </a:r>
            <a:endParaRPr dirty="0"/>
          </a:p>
        </p:txBody>
      </p:sp>
      <p:sp>
        <p:nvSpPr>
          <p:cNvPr id="688" name="Google Shape;688;p36"/>
          <p:cNvSpPr/>
          <p:nvPr/>
        </p:nvSpPr>
        <p:spPr>
          <a:xfrm>
            <a:off x="446074" y="1321496"/>
            <a:ext cx="4557610" cy="647232"/>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Characterising Target Population</a:t>
            </a:r>
            <a:endParaRPr dirty="0"/>
          </a:p>
        </p:txBody>
      </p:sp>
      <p:sp>
        <p:nvSpPr>
          <p:cNvPr id="689" name="Google Shape;689;p36"/>
          <p:cNvSpPr/>
          <p:nvPr/>
        </p:nvSpPr>
        <p:spPr>
          <a:xfrm>
            <a:off x="446074" y="2036053"/>
            <a:ext cx="4557610" cy="660765"/>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Sampling</a:t>
            </a:r>
            <a:endParaRPr dirty="0"/>
          </a:p>
        </p:txBody>
      </p:sp>
      <p:sp>
        <p:nvSpPr>
          <p:cNvPr id="690" name="Google Shape;690;p36"/>
          <p:cNvSpPr/>
          <p:nvPr/>
        </p:nvSpPr>
        <p:spPr>
          <a:xfrm>
            <a:off x="446074" y="2751443"/>
            <a:ext cx="4557610" cy="652437"/>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Questionnaire Design</a:t>
            </a:r>
            <a:endParaRPr dirty="0"/>
          </a:p>
        </p:txBody>
      </p:sp>
      <p:sp>
        <p:nvSpPr>
          <p:cNvPr id="691" name="Google Shape;691;p36"/>
          <p:cNvSpPr/>
          <p:nvPr/>
        </p:nvSpPr>
        <p:spPr>
          <a:xfrm>
            <a:off x="446074" y="3458505"/>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Recruiting &amp; Measuring</a:t>
            </a:r>
            <a:endParaRPr dirty="0"/>
          </a:p>
        </p:txBody>
      </p:sp>
      <p:sp>
        <p:nvSpPr>
          <p:cNvPr id="692" name="Google Shape;692;p36"/>
          <p:cNvSpPr/>
          <p:nvPr/>
        </p:nvSpPr>
        <p:spPr>
          <a:xfrm>
            <a:off x="446074" y="5000228"/>
            <a:ext cx="4557610" cy="65243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Coding &amp; Editing</a:t>
            </a:r>
            <a:endParaRPr dirty="0"/>
          </a:p>
        </p:txBody>
      </p:sp>
      <p:sp>
        <p:nvSpPr>
          <p:cNvPr id="693" name="Google Shape;693;p36"/>
          <p:cNvSpPr/>
          <p:nvPr/>
        </p:nvSpPr>
        <p:spPr>
          <a:xfrm>
            <a:off x="446074" y="5715826"/>
            <a:ext cx="4557610" cy="652438"/>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Post-survey Adjustments</a:t>
            </a:r>
            <a:endParaRPr dirty="0"/>
          </a:p>
        </p:txBody>
      </p:sp>
      <p:sp>
        <p:nvSpPr>
          <p:cNvPr id="694" name="Google Shape;694;p36"/>
          <p:cNvSpPr/>
          <p:nvPr/>
        </p:nvSpPr>
        <p:spPr>
          <a:xfrm>
            <a:off x="446074" y="6429537"/>
            <a:ext cx="4557610" cy="660766"/>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Analysis &amp; Interpretation </a:t>
            </a:r>
            <a:endParaRPr dirty="0"/>
          </a:p>
        </p:txBody>
      </p:sp>
      <p:sp>
        <p:nvSpPr>
          <p:cNvPr id="695" name="Google Shape;695;p36"/>
          <p:cNvSpPr/>
          <p:nvPr/>
        </p:nvSpPr>
        <p:spPr>
          <a:xfrm>
            <a:off x="446074" y="7957962"/>
            <a:ext cx="4557610" cy="647232"/>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Data Curation &amp; Disclosure</a:t>
            </a:r>
            <a:endParaRPr dirty="0"/>
          </a:p>
        </p:txBody>
      </p:sp>
      <p:sp>
        <p:nvSpPr>
          <p:cNvPr id="696" name="Google Shape;696;p36"/>
          <p:cNvSpPr/>
          <p:nvPr/>
        </p:nvSpPr>
        <p:spPr>
          <a:xfrm>
            <a:off x="446074" y="8664581"/>
            <a:ext cx="4557610" cy="647233"/>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2200"/>
              <a:buFont typeface="Palatino"/>
              <a:buNone/>
            </a:pPr>
            <a:r>
              <a:rPr lang="en-US" sz="2200" u="none" strike="noStrike" cap="none">
                <a:solidFill>
                  <a:srgbClr val="000000"/>
                </a:solidFill>
                <a:latin typeface="Helvetica" pitchFamily="2" charset="0"/>
                <a:ea typeface="Palatino"/>
                <a:cs typeface="Palatino"/>
                <a:sym typeface="Palatino"/>
              </a:rPr>
              <a:t>Reporting</a:t>
            </a:r>
            <a:endParaRPr dirty="0"/>
          </a:p>
        </p:txBody>
      </p:sp>
      <p:sp>
        <p:nvSpPr>
          <p:cNvPr id="697" name="Google Shape;697;p36"/>
          <p:cNvSpPr/>
          <p:nvPr/>
        </p:nvSpPr>
        <p:spPr>
          <a:xfrm>
            <a:off x="151150" y="282620"/>
            <a:ext cx="5147457" cy="4065354"/>
          </a:xfrm>
          <a:prstGeom prst="roundRect">
            <a:avLst>
              <a:gd name="adj" fmla="val 1462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698" name="Google Shape;698;p36"/>
          <p:cNvSpPr txBox="1"/>
          <p:nvPr/>
        </p:nvSpPr>
        <p:spPr>
          <a:xfrm>
            <a:off x="1545267" y="245668"/>
            <a:ext cx="2359224"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Planning</a:t>
            </a:r>
            <a:endParaRPr dirty="0"/>
          </a:p>
        </p:txBody>
      </p:sp>
      <p:sp>
        <p:nvSpPr>
          <p:cNvPr id="699" name="Google Shape;699;p36"/>
          <p:cNvSpPr/>
          <p:nvPr/>
        </p:nvSpPr>
        <p:spPr>
          <a:xfrm>
            <a:off x="151150" y="4489808"/>
            <a:ext cx="5147457" cy="2771957"/>
          </a:xfrm>
          <a:prstGeom prst="roundRect">
            <a:avLst>
              <a:gd name="adj" fmla="val 21446"/>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700" name="Google Shape;700;p36"/>
          <p:cNvSpPr txBox="1"/>
          <p:nvPr/>
        </p:nvSpPr>
        <p:spPr>
          <a:xfrm>
            <a:off x="1494739" y="4345900"/>
            <a:ext cx="2460279"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Survey Execution</a:t>
            </a:r>
            <a:endParaRPr dirty="0"/>
          </a:p>
        </p:txBody>
      </p:sp>
      <p:sp>
        <p:nvSpPr>
          <p:cNvPr id="701" name="Google Shape;701;p36"/>
          <p:cNvSpPr/>
          <p:nvPr/>
        </p:nvSpPr>
        <p:spPr>
          <a:xfrm>
            <a:off x="151150" y="7441699"/>
            <a:ext cx="5147457" cy="2058871"/>
          </a:xfrm>
          <a:prstGeom prst="roundRect">
            <a:avLst>
              <a:gd name="adj" fmla="val 28873"/>
            </a:avLst>
          </a:prstGeom>
          <a:noFill/>
          <a:ln w="50800" cap="flat" cmpd="sng">
            <a:solidFill>
              <a:schemeClr val="accent1"/>
            </a:solidFill>
            <a:prstDash val="solid"/>
            <a:miter lim="400000"/>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702" name="Google Shape;702;p36"/>
          <p:cNvSpPr txBox="1"/>
          <p:nvPr/>
        </p:nvSpPr>
        <p:spPr>
          <a:xfrm>
            <a:off x="1075565" y="7449288"/>
            <a:ext cx="3298628" cy="471924"/>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400"/>
              <a:buFont typeface="Palatino"/>
              <a:buNone/>
            </a:pPr>
            <a:r>
              <a:rPr lang="en-US" sz="2400" u="none" strike="noStrike" cap="none">
                <a:solidFill>
                  <a:srgbClr val="000000"/>
                </a:solidFill>
                <a:latin typeface="Helvetica" pitchFamily="2" charset="0"/>
                <a:ea typeface="Palatino"/>
                <a:cs typeface="Palatino"/>
                <a:sym typeface="Palatino"/>
              </a:rPr>
              <a:t>Packaging &amp; Reporting</a:t>
            </a:r>
            <a:endParaRPr dirty="0"/>
          </a:p>
        </p:txBody>
      </p:sp>
      <p:sp>
        <p:nvSpPr>
          <p:cNvPr id="703" name="Google Shape;703;p36"/>
          <p:cNvSpPr txBox="1">
            <a:spLocks noGrp="1"/>
          </p:cNvSpPr>
          <p:nvPr>
            <p:ph type="body" idx="1"/>
          </p:nvPr>
        </p:nvSpPr>
        <p:spPr>
          <a:xfrm>
            <a:off x="5680647" y="4195499"/>
            <a:ext cx="7256698" cy="1362602"/>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000000"/>
              </a:buClr>
              <a:buSzPts val="3200"/>
              <a:buFont typeface="Palatino"/>
              <a:buNone/>
            </a:pPr>
            <a:r>
              <a:rPr lang="en-US" sz="3200"/>
              <a:t>We concentrate on 4 issues, instead</a:t>
            </a:r>
            <a:endParaRPr/>
          </a:p>
          <a:p>
            <a:pPr marL="0" lvl="0" indent="0" algn="ctr" rtl="0">
              <a:lnSpc>
                <a:spcPct val="100000"/>
              </a:lnSpc>
              <a:spcBef>
                <a:spcPts val="1000"/>
              </a:spcBef>
              <a:spcAft>
                <a:spcPts val="0"/>
              </a:spcAft>
              <a:buClr>
                <a:srgbClr val="000000"/>
              </a:buClr>
              <a:buSzPts val="3200"/>
              <a:buFont typeface="Palatino"/>
              <a:buNone/>
            </a:pPr>
            <a:r>
              <a:rPr lang="en-US" sz="3200"/>
              <a:t>(I personally find highly important)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37"/>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Defining research objectives</a:t>
            </a:r>
            <a:endParaRPr/>
          </a:p>
        </p:txBody>
      </p:sp>
      <p:sp>
        <p:nvSpPr>
          <p:cNvPr id="709" name="Google Shape;709;p37"/>
          <p:cNvSpPr txBox="1">
            <a:spLocks noGrp="1"/>
          </p:cNvSpPr>
          <p:nvPr>
            <p:ph type="body" idx="1"/>
          </p:nvPr>
        </p:nvSpPr>
        <p:spPr>
          <a:xfrm>
            <a:off x="723900" y="4670125"/>
            <a:ext cx="11557000" cy="5083475"/>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200"/>
              <a:buFont typeface="Palatino"/>
              <a:buChar char="•"/>
            </a:pPr>
            <a:r>
              <a:rPr lang="en-US" sz="3200"/>
              <a:t>Survey research opts for answers that rely on experiences, opinions, and observations (folklore) of the respondents</a:t>
            </a:r>
            <a:endParaRPr/>
          </a:p>
          <a:p>
            <a:pPr marL="383540" lvl="0" indent="-342900" algn="l" rtl="0">
              <a:lnSpc>
                <a:spcPct val="100000"/>
              </a:lnSpc>
              <a:spcBef>
                <a:spcPts val="1000"/>
              </a:spcBef>
              <a:spcAft>
                <a:spcPts val="0"/>
              </a:spcAft>
              <a:buClr>
                <a:srgbClr val="000000"/>
              </a:buClr>
              <a:buSzPts val="3200"/>
              <a:buFont typeface="Palatino"/>
              <a:buChar char="•"/>
            </a:pPr>
            <a:r>
              <a:rPr lang="en-US" sz="3200"/>
              <a:t>Respondents’ bias is our natural environment</a:t>
            </a:r>
            <a:endParaRPr/>
          </a:p>
          <a:p>
            <a:pPr marL="497840" lvl="0" indent="-457200" algn="l" rtl="0">
              <a:lnSpc>
                <a:spcPct val="100000"/>
              </a:lnSpc>
              <a:spcBef>
                <a:spcPts val="1000"/>
              </a:spcBef>
              <a:spcAft>
                <a:spcPts val="0"/>
              </a:spcAft>
              <a:buClr>
                <a:srgbClr val="000000"/>
              </a:buClr>
              <a:buSzPts val="3200"/>
              <a:buFont typeface="Palatino"/>
              <a:buChar char="»"/>
            </a:pPr>
            <a:r>
              <a:rPr lang="en-US" sz="3200"/>
              <a:t>Develop internal questions to help you depict the </a:t>
            </a:r>
            <a:br>
              <a:rPr lang="en-US" sz="3200"/>
            </a:br>
            <a:r>
              <a:rPr lang="en-US" sz="3200"/>
              <a:t>research objective and target population</a:t>
            </a:r>
            <a:endParaRPr/>
          </a:p>
          <a:p>
            <a:pPr marL="497840" lvl="0" indent="-457200" algn="l" rtl="0">
              <a:lnSpc>
                <a:spcPct val="100000"/>
              </a:lnSpc>
              <a:spcBef>
                <a:spcPts val="1000"/>
              </a:spcBef>
              <a:spcAft>
                <a:spcPts val="0"/>
              </a:spcAft>
              <a:buClr>
                <a:srgbClr val="000000"/>
              </a:buClr>
              <a:buSzPts val="3200"/>
              <a:buFont typeface="Palatino"/>
              <a:buChar char="»"/>
            </a:pPr>
            <a:r>
              <a:rPr lang="en-US" sz="3200"/>
              <a:t>Opt for descriptive questions (“what is happening?”) or explanatory questions (“why is this happening?”) rather than normative questions (“what should we do?”)</a:t>
            </a:r>
            <a:endParaRPr/>
          </a:p>
        </p:txBody>
      </p:sp>
      <p:sp>
        <p:nvSpPr>
          <p:cNvPr id="710" name="Google Shape;710;p37"/>
          <p:cNvSpPr/>
          <p:nvPr/>
        </p:nvSpPr>
        <p:spPr>
          <a:xfrm>
            <a:off x="730250" y="2530319"/>
            <a:ext cx="11544300" cy="1247788"/>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Challenge </a:t>
            </a:r>
            <a:br>
              <a:rPr lang="en-US" sz="3200" u="none" strike="noStrike" cap="none">
                <a:solidFill>
                  <a:srgbClr val="000000"/>
                </a:solidFill>
                <a:latin typeface="Helvetica" pitchFamily="2" charset="0"/>
                <a:ea typeface="Palatino"/>
                <a:cs typeface="Palatino"/>
                <a:sym typeface="Palatino"/>
              </a:rPr>
            </a:br>
            <a:r>
              <a:rPr lang="en-US" sz="3200" u="none" strike="noStrike" cap="none">
                <a:solidFill>
                  <a:schemeClr val="accent5"/>
                </a:solidFill>
                <a:latin typeface="Helvetica" pitchFamily="2" charset="0"/>
                <a:ea typeface="Palatino"/>
                <a:cs typeface="Palatino"/>
                <a:sym typeface="Palatino"/>
              </a:rPr>
              <a:t>Know the limitations of survey research</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38"/>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Characterising the target population</a:t>
            </a:r>
            <a:endParaRPr/>
          </a:p>
        </p:txBody>
      </p:sp>
      <p:sp>
        <p:nvSpPr>
          <p:cNvPr id="716" name="Google Shape;716;p38"/>
          <p:cNvSpPr txBox="1">
            <a:spLocks noGrp="1"/>
          </p:cNvSpPr>
          <p:nvPr>
            <p:ph type="body" idx="1"/>
          </p:nvPr>
        </p:nvSpPr>
        <p:spPr>
          <a:xfrm>
            <a:off x="723900" y="4670125"/>
            <a:ext cx="11975957" cy="5083475"/>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200"/>
              <a:buFont typeface="Palatino"/>
              <a:buChar char="•"/>
            </a:pPr>
            <a:r>
              <a:rPr lang="en-US" sz="3200"/>
              <a:t>Do not restrict the target population by factors like availability or expected number of responses!</a:t>
            </a:r>
            <a:endParaRPr/>
          </a:p>
          <a:p>
            <a:pPr marL="497840" lvl="0" indent="-228600" algn="l" rtl="0">
              <a:lnSpc>
                <a:spcPct val="100000"/>
              </a:lnSpc>
              <a:spcBef>
                <a:spcPts val="1000"/>
              </a:spcBef>
              <a:spcAft>
                <a:spcPts val="0"/>
              </a:spcAft>
              <a:buClr>
                <a:srgbClr val="000000"/>
              </a:buClr>
              <a:buSzPts val="3600"/>
              <a:buFont typeface="Palatino"/>
              <a:buNone/>
            </a:pPr>
            <a:endParaRPr/>
          </a:p>
          <a:p>
            <a:pPr marL="497840" lvl="0" indent="-457200" algn="l" rtl="0">
              <a:lnSpc>
                <a:spcPct val="100000"/>
              </a:lnSpc>
              <a:spcBef>
                <a:spcPts val="1000"/>
              </a:spcBef>
              <a:spcAft>
                <a:spcPts val="0"/>
              </a:spcAft>
              <a:buClr>
                <a:srgbClr val="000000"/>
              </a:buClr>
              <a:buSzPts val="3200"/>
              <a:buFont typeface="Palatino"/>
              <a:buChar char="»"/>
            </a:pPr>
            <a:r>
              <a:rPr lang="en-US" sz="3200"/>
              <a:t>Based on the research objectives, answer the question: </a:t>
            </a:r>
            <a:br>
              <a:rPr lang="en-US" sz="3200"/>
            </a:br>
            <a:br>
              <a:rPr lang="en-US" sz="3200"/>
            </a:br>
            <a:r>
              <a:rPr lang="en-US" sz="3200"/>
              <a:t>“Who can best provide you with the information you need?”,</a:t>
            </a:r>
            <a:br>
              <a:rPr lang="en-US" sz="3200"/>
            </a:br>
            <a:r>
              <a:rPr lang="en-US" u="sng"/>
              <a:t>not</a:t>
            </a:r>
            <a:br>
              <a:rPr lang="en-US" sz="3200"/>
            </a:br>
            <a:r>
              <a:rPr lang="en-US" sz="3200"/>
              <a:t>“Who are probably available to participate?"</a:t>
            </a:r>
            <a:endParaRPr/>
          </a:p>
        </p:txBody>
      </p:sp>
      <p:sp>
        <p:nvSpPr>
          <p:cNvPr id="717" name="Google Shape;717;p38"/>
          <p:cNvSpPr/>
          <p:nvPr/>
        </p:nvSpPr>
        <p:spPr>
          <a:xfrm>
            <a:off x="730250" y="2530319"/>
            <a:ext cx="11544300" cy="1247788"/>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Challenge </a:t>
            </a:r>
            <a:br>
              <a:rPr lang="en-US" sz="3200" u="none" strike="noStrike" cap="none">
                <a:solidFill>
                  <a:srgbClr val="000000"/>
                </a:solidFill>
                <a:latin typeface="Helvetica" pitchFamily="2" charset="0"/>
                <a:ea typeface="Palatino"/>
                <a:cs typeface="Palatino"/>
                <a:sym typeface="Palatino"/>
              </a:rPr>
            </a:br>
            <a:r>
              <a:rPr lang="en-US" sz="3200" u="none" strike="noStrike" cap="none">
                <a:solidFill>
                  <a:schemeClr val="accent5"/>
                </a:solidFill>
                <a:latin typeface="Helvetica" pitchFamily="2" charset="0"/>
                <a:ea typeface="Palatino"/>
                <a:cs typeface="Palatino"/>
                <a:sym typeface="Palatino"/>
              </a:rPr>
              <a:t>Identify the real target population</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9"/>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Characterising the target population</a:t>
            </a:r>
            <a:endParaRPr/>
          </a:p>
        </p:txBody>
      </p:sp>
      <p:sp>
        <p:nvSpPr>
          <p:cNvPr id="723" name="Google Shape;723;p39"/>
          <p:cNvSpPr txBox="1">
            <a:spLocks noGrp="1"/>
          </p:cNvSpPr>
          <p:nvPr>
            <p:ph type="body" idx="1"/>
          </p:nvPr>
        </p:nvSpPr>
        <p:spPr>
          <a:xfrm>
            <a:off x="723900" y="4670125"/>
            <a:ext cx="11557000" cy="5083475"/>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200"/>
              <a:buFont typeface="Palatino"/>
              <a:buChar char="•"/>
            </a:pPr>
            <a:r>
              <a:rPr lang="en-US" sz="3200"/>
              <a:t>Individuals? Groups? Teams? Companies? </a:t>
            </a:r>
            <a:endParaRPr/>
          </a:p>
          <a:p>
            <a:pPr marL="383540" lvl="0" indent="-342900" algn="l" rtl="0">
              <a:lnSpc>
                <a:spcPct val="100000"/>
              </a:lnSpc>
              <a:spcBef>
                <a:spcPts val="1000"/>
              </a:spcBef>
              <a:spcAft>
                <a:spcPts val="0"/>
              </a:spcAft>
              <a:buClr>
                <a:srgbClr val="000000"/>
              </a:buClr>
              <a:buSzPts val="3200"/>
              <a:buFont typeface="Palatino"/>
              <a:buChar char="•"/>
            </a:pPr>
            <a:r>
              <a:rPr lang="en-US" sz="3200"/>
              <a:t>For instance, investigating </a:t>
            </a:r>
            <a:r>
              <a:rPr lang="en-US"/>
              <a:t>Java developers’ programming practice</a:t>
            </a:r>
            <a:r>
              <a:rPr lang="en-US" sz="3200"/>
              <a:t> is a research objective different from investigating </a:t>
            </a:r>
            <a:r>
              <a:rPr lang="en-US"/>
              <a:t>Company practice for Java programming</a:t>
            </a:r>
            <a:endParaRPr/>
          </a:p>
        </p:txBody>
      </p:sp>
      <p:sp>
        <p:nvSpPr>
          <p:cNvPr id="724" name="Google Shape;724;p39"/>
          <p:cNvSpPr/>
          <p:nvPr/>
        </p:nvSpPr>
        <p:spPr>
          <a:xfrm>
            <a:off x="730250" y="2530319"/>
            <a:ext cx="11544300" cy="1247788"/>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Challenge </a:t>
            </a:r>
            <a:br>
              <a:rPr lang="en-US" sz="3200" u="none" strike="noStrike" cap="none">
                <a:solidFill>
                  <a:srgbClr val="000000"/>
                </a:solidFill>
                <a:latin typeface="Helvetica" pitchFamily="2" charset="0"/>
                <a:ea typeface="Palatino"/>
                <a:cs typeface="Palatino"/>
                <a:sym typeface="Palatino"/>
              </a:rPr>
            </a:br>
            <a:r>
              <a:rPr lang="en-US" sz="3200" u="none" strike="noStrike" cap="none">
                <a:solidFill>
                  <a:schemeClr val="accent5"/>
                </a:solidFill>
                <a:latin typeface="Helvetica" pitchFamily="2" charset="0"/>
                <a:ea typeface="Palatino"/>
                <a:cs typeface="Palatino"/>
                <a:sym typeface="Palatino"/>
              </a:rPr>
              <a:t>Identify the units of analysis (1/2)</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40"/>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Characterising the target population</a:t>
            </a:r>
            <a:endParaRPr/>
          </a:p>
        </p:txBody>
      </p:sp>
      <p:sp>
        <p:nvSpPr>
          <p:cNvPr id="730" name="Google Shape;730;p40"/>
          <p:cNvSpPr/>
          <p:nvPr/>
        </p:nvSpPr>
        <p:spPr>
          <a:xfrm>
            <a:off x="730250" y="2530319"/>
            <a:ext cx="11544300" cy="1247788"/>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Challenge </a:t>
            </a:r>
            <a:br>
              <a:rPr lang="en-US" sz="3200" u="none" strike="noStrike" cap="none">
                <a:solidFill>
                  <a:srgbClr val="000000"/>
                </a:solidFill>
                <a:latin typeface="Helvetica" pitchFamily="2" charset="0"/>
                <a:ea typeface="Palatino"/>
                <a:cs typeface="Palatino"/>
                <a:sym typeface="Palatino"/>
              </a:rPr>
            </a:br>
            <a:r>
              <a:rPr lang="en-US" sz="3200" u="none" strike="noStrike" cap="none">
                <a:solidFill>
                  <a:schemeClr val="accent5"/>
                </a:solidFill>
                <a:latin typeface="Helvetica" pitchFamily="2" charset="0"/>
                <a:ea typeface="Palatino"/>
                <a:cs typeface="Palatino"/>
                <a:sym typeface="Palatino"/>
              </a:rPr>
              <a:t>Identify the units of analysis (2/2)</a:t>
            </a:r>
            <a:endParaRPr dirty="0"/>
          </a:p>
        </p:txBody>
      </p:sp>
      <p:sp>
        <p:nvSpPr>
          <p:cNvPr id="731" name="Google Shape;731;p40"/>
          <p:cNvSpPr txBox="1">
            <a:spLocks noGrp="1"/>
          </p:cNvSpPr>
          <p:nvPr>
            <p:ph type="body" idx="1"/>
          </p:nvPr>
        </p:nvSpPr>
        <p:spPr>
          <a:xfrm>
            <a:off x="711832" y="4158693"/>
            <a:ext cx="4013453" cy="1116965"/>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000000"/>
              </a:buClr>
              <a:buSzPts val="2600"/>
              <a:buFont typeface="Palatino"/>
              <a:buNone/>
            </a:pPr>
            <a:r>
              <a:rPr lang="en-US" sz="2600"/>
              <a:t>“How do developers perform code debugging?”</a:t>
            </a:r>
            <a:endParaRPr/>
          </a:p>
        </p:txBody>
      </p:sp>
      <p:sp>
        <p:nvSpPr>
          <p:cNvPr id="732" name="Google Shape;732;p40"/>
          <p:cNvSpPr txBox="1"/>
          <p:nvPr/>
        </p:nvSpPr>
        <p:spPr>
          <a:xfrm>
            <a:off x="8255248" y="4158693"/>
            <a:ext cx="4013453" cy="1116965"/>
          </a:xfrm>
          <a:prstGeom prst="rect">
            <a:avLst/>
          </a:prstGeom>
          <a:noFill/>
          <a:ln>
            <a:noFill/>
          </a:ln>
        </p:spPr>
        <p:txBody>
          <a:bodyPr spcFirstLastPara="1" wrap="square" lIns="50800" tIns="50800" rIns="50800" bIns="50800" anchor="t" anchorCtr="0">
            <a:noAutofit/>
          </a:bodyPr>
          <a:lstStyle/>
          <a:p>
            <a:pPr marL="0" marR="57798" lvl="0" indent="0" algn="ctr" rtl="0">
              <a:lnSpc>
                <a:spcPct val="100000"/>
              </a:lnSpc>
              <a:spcBef>
                <a:spcPts val="0"/>
              </a:spcBef>
              <a:spcAft>
                <a:spcPts val="0"/>
              </a:spcAft>
              <a:buClr>
                <a:srgbClr val="000000"/>
              </a:buClr>
              <a:buSzPts val="2600"/>
              <a:buFont typeface="Palatino"/>
              <a:buNone/>
            </a:pPr>
            <a:r>
              <a:rPr lang="en-US" sz="2600" u="none" strike="noStrike" cap="none">
                <a:solidFill>
                  <a:srgbClr val="000000"/>
                </a:solidFill>
                <a:latin typeface="Helvetica" pitchFamily="2" charset="0"/>
                <a:ea typeface="Palatino"/>
                <a:cs typeface="Palatino"/>
                <a:sym typeface="Palatino"/>
              </a:rPr>
              <a:t>“How is code debugging performed in companies?”</a:t>
            </a:r>
            <a:endParaRPr dirty="0"/>
          </a:p>
        </p:txBody>
      </p:sp>
      <p:sp>
        <p:nvSpPr>
          <p:cNvPr id="733" name="Google Shape;733;p40"/>
          <p:cNvSpPr/>
          <p:nvPr/>
        </p:nvSpPr>
        <p:spPr>
          <a:xfrm rot="5377145">
            <a:off x="2084740" y="5380211"/>
            <a:ext cx="1270001" cy="1270001"/>
          </a:xfrm>
          <a:prstGeom prst="rightArrow">
            <a:avLst>
              <a:gd name="adj1" fmla="val 32000"/>
              <a:gd name="adj2" fmla="val 64000"/>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734" name="Google Shape;734;p40"/>
          <p:cNvSpPr/>
          <p:nvPr/>
        </p:nvSpPr>
        <p:spPr>
          <a:xfrm rot="5377145">
            <a:off x="9480932" y="5380211"/>
            <a:ext cx="1270001" cy="1270001"/>
          </a:xfrm>
          <a:prstGeom prst="rightArrow">
            <a:avLst>
              <a:gd name="adj1" fmla="val 32000"/>
              <a:gd name="adj2" fmla="val 64000"/>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735" name="Google Shape;735;p40"/>
          <p:cNvSpPr/>
          <p:nvPr/>
        </p:nvSpPr>
        <p:spPr>
          <a:xfrm>
            <a:off x="856189" y="7211298"/>
            <a:ext cx="3882890" cy="2206926"/>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t" anchorCtr="0">
            <a:noAutofit/>
          </a:bodyPr>
          <a:lstStyle/>
          <a:p>
            <a:pPr marL="57798" marR="57798" lvl="0" indent="0" algn="r" rtl="0">
              <a:lnSpc>
                <a:spcPct val="100000"/>
              </a:lnSpc>
              <a:spcBef>
                <a:spcPts val="0"/>
              </a:spcBef>
              <a:spcAft>
                <a:spcPts val="0"/>
              </a:spcAft>
              <a:buClr>
                <a:srgbClr val="000000"/>
              </a:buClr>
              <a:buSzPts val="1800"/>
              <a:buFont typeface="Palatino"/>
              <a:buNone/>
            </a:pPr>
            <a:r>
              <a:rPr lang="en-US" sz="1800" u="none" strike="noStrike" cap="none">
                <a:solidFill>
                  <a:srgbClr val="000000"/>
                </a:solidFill>
                <a:latin typeface="Helvetica" pitchFamily="2" charset="0"/>
                <a:ea typeface="Palatino"/>
                <a:cs typeface="Palatino"/>
                <a:sym typeface="Palatino"/>
              </a:rPr>
              <a:t>Units of Analysis</a:t>
            </a:r>
            <a:endParaRPr dirty="0"/>
          </a:p>
        </p:txBody>
      </p:sp>
      <p:pic>
        <p:nvPicPr>
          <p:cNvPr id="736" name="Google Shape;736;p40" descr="human-pictogram-icons-vector-illustration-51730215.jpg"/>
          <p:cNvPicPr preferRelativeResize="0"/>
          <p:nvPr/>
        </p:nvPicPr>
        <p:blipFill rotWithShape="1">
          <a:blip r:embed="rId3">
            <a:alphaModFix/>
          </a:blip>
          <a:srcRect l="6617" t="3238" r="7665" b="4992"/>
          <a:stretch/>
        </p:blipFill>
        <p:spPr>
          <a:xfrm>
            <a:off x="1044029" y="7796050"/>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37" name="Google Shape;737;p40" descr="human-pictogram-icons-vector-illustration-51730215.jpg"/>
          <p:cNvPicPr preferRelativeResize="0"/>
          <p:nvPr/>
        </p:nvPicPr>
        <p:blipFill rotWithShape="1">
          <a:blip r:embed="rId4">
            <a:alphaModFix/>
          </a:blip>
          <a:srcRect l="6617" t="3238" r="7665" b="4992"/>
          <a:stretch/>
        </p:blipFill>
        <p:spPr>
          <a:xfrm>
            <a:off x="1325882" y="7798194"/>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38" name="Google Shape;738;p40" descr="human-pictogram-icons-vector-illustration-51730215.jpg"/>
          <p:cNvPicPr preferRelativeResize="0"/>
          <p:nvPr/>
        </p:nvPicPr>
        <p:blipFill rotWithShape="1">
          <a:blip r:embed="rId3">
            <a:alphaModFix/>
          </a:blip>
          <a:srcRect l="6617" t="3238" r="7665" b="4992"/>
          <a:stretch/>
        </p:blipFill>
        <p:spPr>
          <a:xfrm>
            <a:off x="1607735" y="7798194"/>
            <a:ext cx="224880"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39" name="Google Shape;739;p40" descr="human-pictogram-icons-vector-illustration-51730215.jpg"/>
          <p:cNvPicPr preferRelativeResize="0"/>
          <p:nvPr/>
        </p:nvPicPr>
        <p:blipFill rotWithShape="1">
          <a:blip r:embed="rId4">
            <a:alphaModFix/>
          </a:blip>
          <a:srcRect l="6617" t="3238" r="7665" b="4992"/>
          <a:stretch/>
        </p:blipFill>
        <p:spPr>
          <a:xfrm>
            <a:off x="1889589" y="7800338"/>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40" name="Google Shape;740;p40" descr="human-pictogram-icons-vector-illustration-51730215.jpg"/>
          <p:cNvPicPr preferRelativeResize="0"/>
          <p:nvPr/>
        </p:nvPicPr>
        <p:blipFill rotWithShape="1">
          <a:blip r:embed="rId3">
            <a:alphaModFix/>
          </a:blip>
          <a:srcRect l="6617" t="3238" r="7665" b="4992"/>
          <a:stretch/>
        </p:blipFill>
        <p:spPr>
          <a:xfrm>
            <a:off x="2171442" y="7794978"/>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41" name="Google Shape;741;p40" descr="human-pictogram-icons-vector-illustration-51730215.jpg"/>
          <p:cNvPicPr preferRelativeResize="0"/>
          <p:nvPr/>
        </p:nvPicPr>
        <p:blipFill rotWithShape="1">
          <a:blip r:embed="rId4">
            <a:alphaModFix/>
          </a:blip>
          <a:srcRect l="6617" t="3238" r="7665" b="4992"/>
          <a:stretch/>
        </p:blipFill>
        <p:spPr>
          <a:xfrm>
            <a:off x="2453295" y="7797122"/>
            <a:ext cx="224880"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42" name="Google Shape;742;p40" descr="human-pictogram-icons-vector-illustration-51730215.jpg"/>
          <p:cNvPicPr preferRelativeResize="0"/>
          <p:nvPr/>
        </p:nvPicPr>
        <p:blipFill rotWithShape="1">
          <a:blip r:embed="rId3">
            <a:alphaModFix/>
          </a:blip>
          <a:srcRect l="6617" t="3238" r="7665" b="4992"/>
          <a:stretch/>
        </p:blipFill>
        <p:spPr>
          <a:xfrm>
            <a:off x="2735149" y="7794978"/>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43" name="Google Shape;743;p40" descr="human-pictogram-icons-vector-illustration-51730215.jpg"/>
          <p:cNvPicPr preferRelativeResize="0"/>
          <p:nvPr/>
        </p:nvPicPr>
        <p:blipFill rotWithShape="1">
          <a:blip r:embed="rId4">
            <a:alphaModFix/>
          </a:blip>
          <a:srcRect l="6617" t="3238" r="7665" b="4992"/>
          <a:stretch/>
        </p:blipFill>
        <p:spPr>
          <a:xfrm>
            <a:off x="3017002" y="7797122"/>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44" name="Google Shape;744;p40" descr="human-pictogram-icons-vector-illustration-51730215.jpg"/>
          <p:cNvPicPr preferRelativeResize="0"/>
          <p:nvPr/>
        </p:nvPicPr>
        <p:blipFill rotWithShape="1">
          <a:blip r:embed="rId3">
            <a:alphaModFix/>
          </a:blip>
          <a:srcRect l="6617" t="3238" r="7665" b="4992"/>
          <a:stretch/>
        </p:blipFill>
        <p:spPr>
          <a:xfrm>
            <a:off x="3298855" y="7794978"/>
            <a:ext cx="224880"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45" name="Google Shape;745;p40" descr="human-pictogram-icons-vector-illustration-51730215.jpg"/>
          <p:cNvPicPr preferRelativeResize="0"/>
          <p:nvPr/>
        </p:nvPicPr>
        <p:blipFill rotWithShape="1">
          <a:blip r:embed="rId4">
            <a:alphaModFix/>
          </a:blip>
          <a:srcRect l="6617" t="3238" r="7665" b="4992"/>
          <a:stretch/>
        </p:blipFill>
        <p:spPr>
          <a:xfrm>
            <a:off x="3580709" y="7797122"/>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46" name="Google Shape;746;p40" descr="human-pictogram-icons-vector-illustration-51730215.jpg"/>
          <p:cNvPicPr preferRelativeResize="0"/>
          <p:nvPr/>
        </p:nvPicPr>
        <p:blipFill rotWithShape="1">
          <a:blip r:embed="rId3">
            <a:alphaModFix/>
          </a:blip>
          <a:srcRect l="6617" t="3238" r="7665" b="4992"/>
          <a:stretch/>
        </p:blipFill>
        <p:spPr>
          <a:xfrm>
            <a:off x="3862562" y="7794978"/>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47" name="Google Shape;747;p40" descr="human-pictogram-icons-vector-illustration-51730215.jpg"/>
          <p:cNvPicPr preferRelativeResize="0"/>
          <p:nvPr/>
        </p:nvPicPr>
        <p:blipFill rotWithShape="1">
          <a:blip r:embed="rId4">
            <a:alphaModFix/>
          </a:blip>
          <a:srcRect l="6617" t="3238" r="7665" b="4992"/>
          <a:stretch/>
        </p:blipFill>
        <p:spPr>
          <a:xfrm>
            <a:off x="4144415" y="7797122"/>
            <a:ext cx="224880"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48" name="Google Shape;748;p40" descr="human-pictogram-icons-vector-illustration-51730215.jpg"/>
          <p:cNvPicPr preferRelativeResize="0"/>
          <p:nvPr/>
        </p:nvPicPr>
        <p:blipFill rotWithShape="1">
          <a:blip r:embed="rId3">
            <a:alphaModFix/>
          </a:blip>
          <a:srcRect l="6617" t="3238" r="7665" b="4992"/>
          <a:stretch/>
        </p:blipFill>
        <p:spPr>
          <a:xfrm>
            <a:off x="1171029" y="8329450"/>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49" name="Google Shape;749;p40" descr="human-pictogram-icons-vector-illustration-51730215.jpg"/>
          <p:cNvPicPr preferRelativeResize="0"/>
          <p:nvPr/>
        </p:nvPicPr>
        <p:blipFill rotWithShape="1">
          <a:blip r:embed="rId4">
            <a:alphaModFix/>
          </a:blip>
          <a:srcRect l="6617" t="3238" r="7665" b="4992"/>
          <a:stretch/>
        </p:blipFill>
        <p:spPr>
          <a:xfrm>
            <a:off x="1452882" y="8331594"/>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50" name="Google Shape;750;p40" descr="human-pictogram-icons-vector-illustration-51730215.jpg"/>
          <p:cNvPicPr preferRelativeResize="0"/>
          <p:nvPr/>
        </p:nvPicPr>
        <p:blipFill rotWithShape="1">
          <a:blip r:embed="rId3">
            <a:alphaModFix/>
          </a:blip>
          <a:srcRect l="6617" t="3238" r="7665" b="4992"/>
          <a:stretch/>
        </p:blipFill>
        <p:spPr>
          <a:xfrm>
            <a:off x="1734735" y="8331594"/>
            <a:ext cx="224880"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51" name="Google Shape;751;p40" descr="human-pictogram-icons-vector-illustration-51730215.jpg"/>
          <p:cNvPicPr preferRelativeResize="0"/>
          <p:nvPr/>
        </p:nvPicPr>
        <p:blipFill rotWithShape="1">
          <a:blip r:embed="rId4">
            <a:alphaModFix/>
          </a:blip>
          <a:srcRect l="6617" t="3238" r="7665" b="4992"/>
          <a:stretch/>
        </p:blipFill>
        <p:spPr>
          <a:xfrm>
            <a:off x="2016589" y="8333738"/>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52" name="Google Shape;752;p40" descr="human-pictogram-icons-vector-illustration-51730215.jpg"/>
          <p:cNvPicPr preferRelativeResize="0"/>
          <p:nvPr/>
        </p:nvPicPr>
        <p:blipFill rotWithShape="1">
          <a:blip r:embed="rId3">
            <a:alphaModFix/>
          </a:blip>
          <a:srcRect l="6617" t="3238" r="7665" b="4992"/>
          <a:stretch/>
        </p:blipFill>
        <p:spPr>
          <a:xfrm>
            <a:off x="2298442" y="8328378"/>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53" name="Google Shape;753;p40" descr="human-pictogram-icons-vector-illustration-51730215.jpg"/>
          <p:cNvPicPr preferRelativeResize="0"/>
          <p:nvPr/>
        </p:nvPicPr>
        <p:blipFill rotWithShape="1">
          <a:blip r:embed="rId4">
            <a:alphaModFix/>
          </a:blip>
          <a:srcRect l="6617" t="3238" r="7665" b="4992"/>
          <a:stretch/>
        </p:blipFill>
        <p:spPr>
          <a:xfrm>
            <a:off x="2580295" y="8330522"/>
            <a:ext cx="224880"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54" name="Google Shape;754;p40" descr="human-pictogram-icons-vector-illustration-51730215.jpg"/>
          <p:cNvPicPr preferRelativeResize="0"/>
          <p:nvPr/>
        </p:nvPicPr>
        <p:blipFill rotWithShape="1">
          <a:blip r:embed="rId3">
            <a:alphaModFix/>
          </a:blip>
          <a:srcRect l="6617" t="3238" r="7665" b="4992"/>
          <a:stretch/>
        </p:blipFill>
        <p:spPr>
          <a:xfrm>
            <a:off x="2862149" y="8328378"/>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55" name="Google Shape;755;p40" descr="human-pictogram-icons-vector-illustration-51730215.jpg"/>
          <p:cNvPicPr preferRelativeResize="0"/>
          <p:nvPr/>
        </p:nvPicPr>
        <p:blipFill rotWithShape="1">
          <a:blip r:embed="rId4">
            <a:alphaModFix/>
          </a:blip>
          <a:srcRect l="6617" t="3238" r="7665" b="4992"/>
          <a:stretch/>
        </p:blipFill>
        <p:spPr>
          <a:xfrm>
            <a:off x="3144002" y="8330522"/>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56" name="Google Shape;756;p40" descr="human-pictogram-icons-vector-illustration-51730215.jpg"/>
          <p:cNvPicPr preferRelativeResize="0"/>
          <p:nvPr/>
        </p:nvPicPr>
        <p:blipFill rotWithShape="1">
          <a:blip r:embed="rId3">
            <a:alphaModFix/>
          </a:blip>
          <a:srcRect l="6617" t="3238" r="7665" b="4992"/>
          <a:stretch/>
        </p:blipFill>
        <p:spPr>
          <a:xfrm>
            <a:off x="3425855" y="8328378"/>
            <a:ext cx="224880"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57" name="Google Shape;757;p40" descr="human-pictogram-icons-vector-illustration-51730215.jpg"/>
          <p:cNvPicPr preferRelativeResize="0"/>
          <p:nvPr/>
        </p:nvPicPr>
        <p:blipFill rotWithShape="1">
          <a:blip r:embed="rId4">
            <a:alphaModFix/>
          </a:blip>
          <a:srcRect l="6617" t="3238" r="7665" b="4992"/>
          <a:stretch/>
        </p:blipFill>
        <p:spPr>
          <a:xfrm>
            <a:off x="3707709" y="8330522"/>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58" name="Google Shape;758;p40" descr="human-pictogram-icons-vector-illustration-51730215.jpg"/>
          <p:cNvPicPr preferRelativeResize="0"/>
          <p:nvPr/>
        </p:nvPicPr>
        <p:blipFill rotWithShape="1">
          <a:blip r:embed="rId3">
            <a:alphaModFix/>
          </a:blip>
          <a:srcRect l="6617" t="3238" r="7665" b="4992"/>
          <a:stretch/>
        </p:blipFill>
        <p:spPr>
          <a:xfrm>
            <a:off x="3989562" y="8328378"/>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59" name="Google Shape;759;p40" descr="human-pictogram-icons-vector-illustration-51730215.jpg"/>
          <p:cNvPicPr preferRelativeResize="0"/>
          <p:nvPr/>
        </p:nvPicPr>
        <p:blipFill rotWithShape="1">
          <a:blip r:embed="rId4">
            <a:alphaModFix/>
          </a:blip>
          <a:srcRect l="6617" t="3238" r="7665" b="4992"/>
          <a:stretch/>
        </p:blipFill>
        <p:spPr>
          <a:xfrm>
            <a:off x="4271415" y="8330522"/>
            <a:ext cx="224880"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60" name="Google Shape;760;p40" descr="human-pictogram-icons-vector-illustration-51730215.jpg"/>
          <p:cNvPicPr preferRelativeResize="0"/>
          <p:nvPr/>
        </p:nvPicPr>
        <p:blipFill rotWithShape="1">
          <a:blip r:embed="rId3">
            <a:alphaModFix/>
          </a:blip>
          <a:srcRect l="6617" t="3238" r="7665" b="4992"/>
          <a:stretch/>
        </p:blipFill>
        <p:spPr>
          <a:xfrm>
            <a:off x="1044029" y="8812050"/>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61" name="Google Shape;761;p40" descr="human-pictogram-icons-vector-illustration-51730215.jpg"/>
          <p:cNvPicPr preferRelativeResize="0"/>
          <p:nvPr/>
        </p:nvPicPr>
        <p:blipFill rotWithShape="1">
          <a:blip r:embed="rId4">
            <a:alphaModFix/>
          </a:blip>
          <a:srcRect l="6617" t="3238" r="7665" b="4992"/>
          <a:stretch/>
        </p:blipFill>
        <p:spPr>
          <a:xfrm>
            <a:off x="1325882" y="8814194"/>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62" name="Google Shape;762;p40" descr="human-pictogram-icons-vector-illustration-51730215.jpg"/>
          <p:cNvPicPr preferRelativeResize="0"/>
          <p:nvPr/>
        </p:nvPicPr>
        <p:blipFill rotWithShape="1">
          <a:blip r:embed="rId3">
            <a:alphaModFix/>
          </a:blip>
          <a:srcRect l="6617" t="3238" r="7665" b="4992"/>
          <a:stretch/>
        </p:blipFill>
        <p:spPr>
          <a:xfrm>
            <a:off x="1607735" y="8814194"/>
            <a:ext cx="224880"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63" name="Google Shape;763;p40" descr="human-pictogram-icons-vector-illustration-51730215.jpg"/>
          <p:cNvPicPr preferRelativeResize="0"/>
          <p:nvPr/>
        </p:nvPicPr>
        <p:blipFill rotWithShape="1">
          <a:blip r:embed="rId4">
            <a:alphaModFix/>
          </a:blip>
          <a:srcRect l="6617" t="3238" r="7665" b="4992"/>
          <a:stretch/>
        </p:blipFill>
        <p:spPr>
          <a:xfrm>
            <a:off x="1889589" y="8816338"/>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64" name="Google Shape;764;p40" descr="human-pictogram-icons-vector-illustration-51730215.jpg"/>
          <p:cNvPicPr preferRelativeResize="0"/>
          <p:nvPr/>
        </p:nvPicPr>
        <p:blipFill rotWithShape="1">
          <a:blip r:embed="rId3">
            <a:alphaModFix/>
          </a:blip>
          <a:srcRect l="6617" t="3238" r="7665" b="4992"/>
          <a:stretch/>
        </p:blipFill>
        <p:spPr>
          <a:xfrm>
            <a:off x="2171442" y="8810978"/>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65" name="Google Shape;765;p40" descr="human-pictogram-icons-vector-illustration-51730215.jpg"/>
          <p:cNvPicPr preferRelativeResize="0"/>
          <p:nvPr/>
        </p:nvPicPr>
        <p:blipFill rotWithShape="1">
          <a:blip r:embed="rId4">
            <a:alphaModFix/>
          </a:blip>
          <a:srcRect l="6617" t="3238" r="7665" b="4992"/>
          <a:stretch/>
        </p:blipFill>
        <p:spPr>
          <a:xfrm>
            <a:off x="2453295" y="8813122"/>
            <a:ext cx="224880"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66" name="Google Shape;766;p40" descr="human-pictogram-icons-vector-illustration-51730215.jpg"/>
          <p:cNvPicPr preferRelativeResize="0"/>
          <p:nvPr/>
        </p:nvPicPr>
        <p:blipFill rotWithShape="1">
          <a:blip r:embed="rId3">
            <a:alphaModFix/>
          </a:blip>
          <a:srcRect l="6617" t="3238" r="7665" b="4992"/>
          <a:stretch/>
        </p:blipFill>
        <p:spPr>
          <a:xfrm>
            <a:off x="2735149" y="8810978"/>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67" name="Google Shape;767;p40" descr="human-pictogram-icons-vector-illustration-51730215.jpg"/>
          <p:cNvPicPr preferRelativeResize="0"/>
          <p:nvPr/>
        </p:nvPicPr>
        <p:blipFill rotWithShape="1">
          <a:blip r:embed="rId4">
            <a:alphaModFix/>
          </a:blip>
          <a:srcRect l="6617" t="3238" r="7665" b="4992"/>
          <a:stretch/>
        </p:blipFill>
        <p:spPr>
          <a:xfrm>
            <a:off x="3017002" y="8813122"/>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68" name="Google Shape;768;p40" descr="human-pictogram-icons-vector-illustration-51730215.jpg"/>
          <p:cNvPicPr preferRelativeResize="0"/>
          <p:nvPr/>
        </p:nvPicPr>
        <p:blipFill rotWithShape="1">
          <a:blip r:embed="rId3">
            <a:alphaModFix/>
          </a:blip>
          <a:srcRect l="6617" t="3238" r="7665" b="4992"/>
          <a:stretch/>
        </p:blipFill>
        <p:spPr>
          <a:xfrm>
            <a:off x="3298855" y="8810978"/>
            <a:ext cx="224880"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69" name="Google Shape;769;p40" descr="human-pictogram-icons-vector-illustration-51730215.jpg"/>
          <p:cNvPicPr preferRelativeResize="0"/>
          <p:nvPr/>
        </p:nvPicPr>
        <p:blipFill rotWithShape="1">
          <a:blip r:embed="rId4">
            <a:alphaModFix/>
          </a:blip>
          <a:srcRect l="6617" t="3238" r="7665" b="4992"/>
          <a:stretch/>
        </p:blipFill>
        <p:spPr>
          <a:xfrm>
            <a:off x="3580709" y="8813122"/>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70" name="Google Shape;770;p40" descr="human-pictogram-icons-vector-illustration-51730215.jpg"/>
          <p:cNvPicPr preferRelativeResize="0"/>
          <p:nvPr/>
        </p:nvPicPr>
        <p:blipFill rotWithShape="1">
          <a:blip r:embed="rId3">
            <a:alphaModFix/>
          </a:blip>
          <a:srcRect l="6617" t="3238" r="7665" b="4992"/>
          <a:stretch/>
        </p:blipFill>
        <p:spPr>
          <a:xfrm>
            <a:off x="3862562" y="8810978"/>
            <a:ext cx="224879"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71" name="Google Shape;771;p40" descr="human-pictogram-icons-vector-illustration-51730215.jpg"/>
          <p:cNvPicPr preferRelativeResize="0"/>
          <p:nvPr/>
        </p:nvPicPr>
        <p:blipFill rotWithShape="1">
          <a:blip r:embed="rId4">
            <a:alphaModFix/>
          </a:blip>
          <a:srcRect l="6617" t="3238" r="7665" b="4992"/>
          <a:stretch/>
        </p:blipFill>
        <p:spPr>
          <a:xfrm>
            <a:off x="4144415" y="8813122"/>
            <a:ext cx="224880" cy="502921"/>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sp>
        <p:nvSpPr>
          <p:cNvPr id="772" name="Google Shape;772;p40"/>
          <p:cNvSpPr txBox="1"/>
          <p:nvPr/>
        </p:nvSpPr>
        <p:spPr>
          <a:xfrm>
            <a:off x="1096139" y="6551094"/>
            <a:ext cx="3244839" cy="502921"/>
          </a:xfrm>
          <a:prstGeom prst="rect">
            <a:avLst/>
          </a:prstGeom>
          <a:noFill/>
          <a:ln>
            <a:noFill/>
          </a:ln>
        </p:spPr>
        <p:txBody>
          <a:bodyPr spcFirstLastPara="1" wrap="square" lIns="50800" tIns="50800" rIns="50800" bIns="50800" anchor="t" anchorCtr="0">
            <a:noAutofit/>
          </a:bodyPr>
          <a:lstStyle/>
          <a:p>
            <a:pPr marL="0" marR="57798" lvl="0" indent="0" algn="ctr" rtl="0">
              <a:lnSpc>
                <a:spcPct val="100000"/>
              </a:lnSpc>
              <a:spcBef>
                <a:spcPts val="0"/>
              </a:spcBef>
              <a:spcAft>
                <a:spcPts val="0"/>
              </a:spcAft>
              <a:buClr>
                <a:srgbClr val="000000"/>
              </a:buClr>
              <a:buSzPts val="2600"/>
              <a:buFont typeface="Palatino"/>
              <a:buNone/>
            </a:pPr>
            <a:r>
              <a:rPr lang="en-US" sz="2600" u="none" strike="noStrike" cap="none">
                <a:solidFill>
                  <a:srgbClr val="000000"/>
                </a:solidFill>
                <a:latin typeface="Helvetica" pitchFamily="2" charset="0"/>
                <a:ea typeface="Palatino"/>
                <a:cs typeface="Palatino"/>
                <a:sym typeface="Palatino"/>
              </a:rPr>
              <a:t>List of developers</a:t>
            </a:r>
            <a:endParaRPr dirty="0"/>
          </a:p>
        </p:txBody>
      </p:sp>
      <p:sp>
        <p:nvSpPr>
          <p:cNvPr id="773" name="Google Shape;773;p40"/>
          <p:cNvSpPr/>
          <p:nvPr/>
        </p:nvSpPr>
        <p:spPr>
          <a:xfrm>
            <a:off x="8173306" y="7211298"/>
            <a:ext cx="3882890" cy="2206926"/>
          </a:xfrm>
          <a:prstGeom prst="rect">
            <a:avLst/>
          </a:prstGeom>
          <a:noFill/>
          <a:ln w="12700" cap="flat" cmpd="sng">
            <a:solidFill>
              <a:srgbClr val="000000"/>
            </a:solidFill>
            <a:prstDash val="solid"/>
            <a:round/>
            <a:headEnd type="none" w="sm" len="sm"/>
            <a:tailEnd type="none" w="sm" len="sm"/>
          </a:ln>
        </p:spPr>
        <p:txBody>
          <a:bodyPr spcFirstLastPara="1" wrap="square" lIns="50800" tIns="50800" rIns="50800" bIns="50800" anchor="t" anchorCtr="0">
            <a:noAutofit/>
          </a:bodyPr>
          <a:lstStyle/>
          <a:p>
            <a:pPr marL="57798" marR="57798" lvl="0" indent="0" algn="r" rtl="0">
              <a:lnSpc>
                <a:spcPct val="100000"/>
              </a:lnSpc>
              <a:spcBef>
                <a:spcPts val="0"/>
              </a:spcBef>
              <a:spcAft>
                <a:spcPts val="0"/>
              </a:spcAft>
              <a:buClr>
                <a:srgbClr val="000000"/>
              </a:buClr>
              <a:buSzPts val="1800"/>
              <a:buFont typeface="Palatino"/>
              <a:buNone/>
            </a:pPr>
            <a:r>
              <a:rPr lang="en-US" sz="1800" u="none" strike="noStrike" cap="none">
                <a:solidFill>
                  <a:srgbClr val="000000"/>
                </a:solidFill>
                <a:latin typeface="Helvetica" pitchFamily="2" charset="0"/>
                <a:ea typeface="Palatino"/>
                <a:cs typeface="Palatino"/>
                <a:sym typeface="Palatino"/>
              </a:rPr>
              <a:t>Units of Analysis</a:t>
            </a:r>
            <a:endParaRPr dirty="0"/>
          </a:p>
        </p:txBody>
      </p:sp>
      <p:sp>
        <p:nvSpPr>
          <p:cNvPr id="774" name="Google Shape;774;p40"/>
          <p:cNvSpPr txBox="1"/>
          <p:nvPr/>
        </p:nvSpPr>
        <p:spPr>
          <a:xfrm>
            <a:off x="8413256" y="6551094"/>
            <a:ext cx="3244839" cy="502921"/>
          </a:xfrm>
          <a:prstGeom prst="rect">
            <a:avLst/>
          </a:prstGeom>
          <a:noFill/>
          <a:ln>
            <a:noFill/>
          </a:ln>
        </p:spPr>
        <p:txBody>
          <a:bodyPr spcFirstLastPara="1" wrap="square" lIns="50800" tIns="50800" rIns="50800" bIns="50800" anchor="t" anchorCtr="0">
            <a:noAutofit/>
          </a:bodyPr>
          <a:lstStyle/>
          <a:p>
            <a:pPr marL="0" marR="57798" lvl="0" indent="0" algn="ctr" rtl="0">
              <a:lnSpc>
                <a:spcPct val="100000"/>
              </a:lnSpc>
              <a:spcBef>
                <a:spcPts val="0"/>
              </a:spcBef>
              <a:spcAft>
                <a:spcPts val="0"/>
              </a:spcAft>
              <a:buClr>
                <a:srgbClr val="000000"/>
              </a:buClr>
              <a:buSzPts val="2600"/>
              <a:buFont typeface="Palatino"/>
              <a:buNone/>
            </a:pPr>
            <a:r>
              <a:rPr lang="en-US" sz="2600" u="none" strike="noStrike" cap="none">
                <a:solidFill>
                  <a:srgbClr val="000000"/>
                </a:solidFill>
                <a:latin typeface="Helvetica" pitchFamily="2" charset="0"/>
                <a:ea typeface="Palatino"/>
                <a:cs typeface="Palatino"/>
                <a:sym typeface="Palatino"/>
              </a:rPr>
              <a:t>List of companies</a:t>
            </a:r>
            <a:endParaRPr dirty="0"/>
          </a:p>
        </p:txBody>
      </p:sp>
      <p:pic>
        <p:nvPicPr>
          <p:cNvPr id="775" name="Google Shape;775;p40" descr="Screen Shot 2018-01-18 at 11.34.02.png"/>
          <p:cNvPicPr preferRelativeResize="0"/>
          <p:nvPr/>
        </p:nvPicPr>
        <p:blipFill rotWithShape="1">
          <a:blip r:embed="rId5">
            <a:alphaModFix/>
          </a:blip>
          <a:srcRect l="10716" t="5504" r="7859" b="7813"/>
          <a:stretch/>
        </p:blipFill>
        <p:spPr>
          <a:xfrm>
            <a:off x="8382005" y="7797122"/>
            <a:ext cx="388374" cy="502842"/>
          </a:xfrm>
          <a:custGeom>
            <a:avLst/>
            <a:gdLst/>
            <a:ahLst/>
            <a:cxnLst/>
            <a:rect l="l" t="t" r="r" b="b"/>
            <a:pathLst>
              <a:path w="21550" h="21600" extrusionOk="0">
                <a:moveTo>
                  <a:pt x="4419" y="0"/>
                </a:moveTo>
                <a:lnTo>
                  <a:pt x="4375" y="375"/>
                </a:lnTo>
                <a:lnTo>
                  <a:pt x="4331" y="750"/>
                </a:lnTo>
                <a:lnTo>
                  <a:pt x="2789" y="801"/>
                </a:lnTo>
                <a:lnTo>
                  <a:pt x="1226" y="852"/>
                </a:lnTo>
                <a:lnTo>
                  <a:pt x="1160" y="10007"/>
                </a:lnTo>
                <a:lnTo>
                  <a:pt x="1072" y="19145"/>
                </a:lnTo>
                <a:lnTo>
                  <a:pt x="565" y="19196"/>
                </a:lnTo>
                <a:lnTo>
                  <a:pt x="37" y="19264"/>
                </a:lnTo>
                <a:lnTo>
                  <a:pt x="15" y="20287"/>
                </a:lnTo>
                <a:cubicBezTo>
                  <a:pt x="-9" y="20848"/>
                  <a:pt x="-5" y="21363"/>
                  <a:pt x="37" y="21447"/>
                </a:cubicBezTo>
                <a:cubicBezTo>
                  <a:pt x="98" y="21571"/>
                  <a:pt x="2030" y="21600"/>
                  <a:pt x="10740" y="21600"/>
                </a:cubicBezTo>
                <a:cubicBezTo>
                  <a:pt x="20301" y="21600"/>
                  <a:pt x="21384" y="21592"/>
                  <a:pt x="21464" y="21430"/>
                </a:cubicBezTo>
                <a:cubicBezTo>
                  <a:pt x="21591" y="21174"/>
                  <a:pt x="21574" y="19509"/>
                  <a:pt x="21442" y="19350"/>
                </a:cubicBezTo>
                <a:cubicBezTo>
                  <a:pt x="21382" y="19277"/>
                  <a:pt x="21135" y="19201"/>
                  <a:pt x="20892" y="19179"/>
                </a:cubicBezTo>
                <a:lnTo>
                  <a:pt x="20451" y="19145"/>
                </a:lnTo>
                <a:lnTo>
                  <a:pt x="20385" y="10007"/>
                </a:lnTo>
                <a:lnTo>
                  <a:pt x="20297" y="852"/>
                </a:lnTo>
                <a:lnTo>
                  <a:pt x="18756" y="801"/>
                </a:lnTo>
                <a:lnTo>
                  <a:pt x="17192" y="750"/>
                </a:lnTo>
                <a:lnTo>
                  <a:pt x="17148" y="375"/>
                </a:lnTo>
                <a:lnTo>
                  <a:pt x="17104" y="0"/>
                </a:lnTo>
                <a:lnTo>
                  <a:pt x="10762" y="0"/>
                </a:lnTo>
                <a:lnTo>
                  <a:pt x="4419" y="0"/>
                </a:lnTo>
                <a:close/>
              </a:path>
            </a:pathLst>
          </a:custGeom>
          <a:noFill/>
          <a:ln>
            <a:noFill/>
          </a:ln>
        </p:spPr>
      </p:pic>
      <p:pic>
        <p:nvPicPr>
          <p:cNvPr id="776" name="Google Shape;776;p40" descr="human-pictogram-icons-vector-illustration-51730215.jpg"/>
          <p:cNvPicPr preferRelativeResize="0"/>
          <p:nvPr/>
        </p:nvPicPr>
        <p:blipFill rotWithShape="1">
          <a:blip r:embed="rId3">
            <a:alphaModFix/>
          </a:blip>
          <a:srcRect l="6617" t="3238" r="7665" b="4992"/>
          <a:stretch/>
        </p:blipFill>
        <p:spPr>
          <a:xfrm>
            <a:off x="8322825" y="8532956"/>
            <a:ext cx="224879"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77" name="Google Shape;777;p40" descr="human-pictogram-icons-vector-illustration-51730215.jpg"/>
          <p:cNvPicPr preferRelativeResize="0"/>
          <p:nvPr/>
        </p:nvPicPr>
        <p:blipFill rotWithShape="1">
          <a:blip r:embed="rId4">
            <a:alphaModFix/>
          </a:blip>
          <a:srcRect l="6617" t="3238" r="7665" b="4992"/>
          <a:stretch/>
        </p:blipFill>
        <p:spPr>
          <a:xfrm>
            <a:off x="8604678" y="8535100"/>
            <a:ext cx="224879"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78" name="Google Shape;778;p40" descr="Screen Shot 2018-01-18 at 11.34.02.png"/>
          <p:cNvPicPr preferRelativeResize="0"/>
          <p:nvPr/>
        </p:nvPicPr>
        <p:blipFill rotWithShape="1">
          <a:blip r:embed="rId5">
            <a:alphaModFix/>
          </a:blip>
          <a:srcRect l="10716" t="5504" r="7859" b="7813"/>
          <a:stretch/>
        </p:blipFill>
        <p:spPr>
          <a:xfrm>
            <a:off x="9134708" y="7793484"/>
            <a:ext cx="388373" cy="502842"/>
          </a:xfrm>
          <a:custGeom>
            <a:avLst/>
            <a:gdLst/>
            <a:ahLst/>
            <a:cxnLst/>
            <a:rect l="l" t="t" r="r" b="b"/>
            <a:pathLst>
              <a:path w="21550" h="21600" extrusionOk="0">
                <a:moveTo>
                  <a:pt x="4419" y="0"/>
                </a:moveTo>
                <a:lnTo>
                  <a:pt x="4375" y="375"/>
                </a:lnTo>
                <a:lnTo>
                  <a:pt x="4331" y="750"/>
                </a:lnTo>
                <a:lnTo>
                  <a:pt x="2789" y="801"/>
                </a:lnTo>
                <a:lnTo>
                  <a:pt x="1226" y="852"/>
                </a:lnTo>
                <a:lnTo>
                  <a:pt x="1160" y="10007"/>
                </a:lnTo>
                <a:lnTo>
                  <a:pt x="1072" y="19145"/>
                </a:lnTo>
                <a:lnTo>
                  <a:pt x="565" y="19196"/>
                </a:lnTo>
                <a:lnTo>
                  <a:pt x="37" y="19264"/>
                </a:lnTo>
                <a:lnTo>
                  <a:pt x="15" y="20287"/>
                </a:lnTo>
                <a:cubicBezTo>
                  <a:pt x="-9" y="20848"/>
                  <a:pt x="-5" y="21363"/>
                  <a:pt x="37" y="21447"/>
                </a:cubicBezTo>
                <a:cubicBezTo>
                  <a:pt x="98" y="21571"/>
                  <a:pt x="2030" y="21600"/>
                  <a:pt x="10740" y="21600"/>
                </a:cubicBezTo>
                <a:cubicBezTo>
                  <a:pt x="20301" y="21600"/>
                  <a:pt x="21384" y="21592"/>
                  <a:pt x="21464" y="21430"/>
                </a:cubicBezTo>
                <a:cubicBezTo>
                  <a:pt x="21591" y="21174"/>
                  <a:pt x="21574" y="19509"/>
                  <a:pt x="21442" y="19350"/>
                </a:cubicBezTo>
                <a:cubicBezTo>
                  <a:pt x="21382" y="19277"/>
                  <a:pt x="21135" y="19201"/>
                  <a:pt x="20892" y="19179"/>
                </a:cubicBezTo>
                <a:lnTo>
                  <a:pt x="20451" y="19145"/>
                </a:lnTo>
                <a:lnTo>
                  <a:pt x="20385" y="10007"/>
                </a:lnTo>
                <a:lnTo>
                  <a:pt x="20297" y="852"/>
                </a:lnTo>
                <a:lnTo>
                  <a:pt x="18756" y="801"/>
                </a:lnTo>
                <a:lnTo>
                  <a:pt x="17192" y="750"/>
                </a:lnTo>
                <a:lnTo>
                  <a:pt x="17148" y="375"/>
                </a:lnTo>
                <a:lnTo>
                  <a:pt x="17104" y="0"/>
                </a:lnTo>
                <a:lnTo>
                  <a:pt x="10762" y="0"/>
                </a:lnTo>
                <a:lnTo>
                  <a:pt x="4419" y="0"/>
                </a:lnTo>
                <a:close/>
              </a:path>
            </a:pathLst>
          </a:custGeom>
          <a:noFill/>
          <a:ln>
            <a:noFill/>
          </a:ln>
        </p:spPr>
      </p:pic>
      <p:pic>
        <p:nvPicPr>
          <p:cNvPr id="779" name="Google Shape;779;p40" descr="human-pictogram-icons-vector-illustration-51730215.jpg"/>
          <p:cNvPicPr preferRelativeResize="0"/>
          <p:nvPr/>
        </p:nvPicPr>
        <p:blipFill rotWithShape="1">
          <a:blip r:embed="rId3">
            <a:alphaModFix/>
          </a:blip>
          <a:srcRect l="6617" t="3238" r="7665" b="4992"/>
          <a:stretch/>
        </p:blipFill>
        <p:spPr>
          <a:xfrm>
            <a:off x="9075528" y="8529318"/>
            <a:ext cx="224879"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80" name="Google Shape;780;p40" descr="human-pictogram-icons-vector-illustration-51730215.jpg"/>
          <p:cNvPicPr preferRelativeResize="0"/>
          <p:nvPr/>
        </p:nvPicPr>
        <p:blipFill rotWithShape="1">
          <a:blip r:embed="rId4">
            <a:alphaModFix/>
          </a:blip>
          <a:srcRect l="6617" t="3238" r="7665" b="4992"/>
          <a:stretch/>
        </p:blipFill>
        <p:spPr>
          <a:xfrm>
            <a:off x="9357381" y="8531462"/>
            <a:ext cx="224879"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81" name="Google Shape;781;p40" descr="Screen Shot 2018-01-18 at 11.34.02.png"/>
          <p:cNvPicPr preferRelativeResize="0"/>
          <p:nvPr/>
        </p:nvPicPr>
        <p:blipFill rotWithShape="1">
          <a:blip r:embed="rId5">
            <a:alphaModFix/>
          </a:blip>
          <a:srcRect l="10716" t="5504" r="7859" b="7813"/>
          <a:stretch/>
        </p:blipFill>
        <p:spPr>
          <a:xfrm>
            <a:off x="9841489" y="7793484"/>
            <a:ext cx="388374" cy="502842"/>
          </a:xfrm>
          <a:custGeom>
            <a:avLst/>
            <a:gdLst/>
            <a:ahLst/>
            <a:cxnLst/>
            <a:rect l="l" t="t" r="r" b="b"/>
            <a:pathLst>
              <a:path w="21550" h="21600" extrusionOk="0">
                <a:moveTo>
                  <a:pt x="4419" y="0"/>
                </a:moveTo>
                <a:lnTo>
                  <a:pt x="4375" y="375"/>
                </a:lnTo>
                <a:lnTo>
                  <a:pt x="4331" y="750"/>
                </a:lnTo>
                <a:lnTo>
                  <a:pt x="2789" y="801"/>
                </a:lnTo>
                <a:lnTo>
                  <a:pt x="1226" y="852"/>
                </a:lnTo>
                <a:lnTo>
                  <a:pt x="1160" y="10007"/>
                </a:lnTo>
                <a:lnTo>
                  <a:pt x="1072" y="19145"/>
                </a:lnTo>
                <a:lnTo>
                  <a:pt x="565" y="19196"/>
                </a:lnTo>
                <a:lnTo>
                  <a:pt x="37" y="19264"/>
                </a:lnTo>
                <a:lnTo>
                  <a:pt x="15" y="20287"/>
                </a:lnTo>
                <a:cubicBezTo>
                  <a:pt x="-9" y="20848"/>
                  <a:pt x="-5" y="21363"/>
                  <a:pt x="37" y="21447"/>
                </a:cubicBezTo>
                <a:cubicBezTo>
                  <a:pt x="98" y="21571"/>
                  <a:pt x="2030" y="21600"/>
                  <a:pt x="10740" y="21600"/>
                </a:cubicBezTo>
                <a:cubicBezTo>
                  <a:pt x="20301" y="21600"/>
                  <a:pt x="21384" y="21592"/>
                  <a:pt x="21464" y="21430"/>
                </a:cubicBezTo>
                <a:cubicBezTo>
                  <a:pt x="21591" y="21174"/>
                  <a:pt x="21574" y="19509"/>
                  <a:pt x="21442" y="19350"/>
                </a:cubicBezTo>
                <a:cubicBezTo>
                  <a:pt x="21382" y="19277"/>
                  <a:pt x="21135" y="19201"/>
                  <a:pt x="20892" y="19179"/>
                </a:cubicBezTo>
                <a:lnTo>
                  <a:pt x="20451" y="19145"/>
                </a:lnTo>
                <a:lnTo>
                  <a:pt x="20385" y="10007"/>
                </a:lnTo>
                <a:lnTo>
                  <a:pt x="20297" y="852"/>
                </a:lnTo>
                <a:lnTo>
                  <a:pt x="18756" y="801"/>
                </a:lnTo>
                <a:lnTo>
                  <a:pt x="17192" y="750"/>
                </a:lnTo>
                <a:lnTo>
                  <a:pt x="17148" y="375"/>
                </a:lnTo>
                <a:lnTo>
                  <a:pt x="17104" y="0"/>
                </a:lnTo>
                <a:lnTo>
                  <a:pt x="10762" y="0"/>
                </a:lnTo>
                <a:lnTo>
                  <a:pt x="4419" y="0"/>
                </a:lnTo>
                <a:close/>
              </a:path>
            </a:pathLst>
          </a:custGeom>
          <a:noFill/>
          <a:ln>
            <a:noFill/>
          </a:ln>
        </p:spPr>
      </p:pic>
      <p:pic>
        <p:nvPicPr>
          <p:cNvPr id="782" name="Google Shape;782;p40" descr="human-pictogram-icons-vector-illustration-51730215.jpg"/>
          <p:cNvPicPr preferRelativeResize="0"/>
          <p:nvPr/>
        </p:nvPicPr>
        <p:blipFill rotWithShape="1">
          <a:blip r:embed="rId3">
            <a:alphaModFix/>
          </a:blip>
          <a:srcRect l="6617" t="3238" r="7665" b="4992"/>
          <a:stretch/>
        </p:blipFill>
        <p:spPr>
          <a:xfrm>
            <a:off x="9782309" y="8529318"/>
            <a:ext cx="224880"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83" name="Google Shape;783;p40" descr="human-pictogram-icons-vector-illustration-51730215.jpg"/>
          <p:cNvPicPr preferRelativeResize="0"/>
          <p:nvPr/>
        </p:nvPicPr>
        <p:blipFill rotWithShape="1">
          <a:blip r:embed="rId4">
            <a:alphaModFix/>
          </a:blip>
          <a:srcRect l="6617" t="3238" r="7665" b="4992"/>
          <a:stretch/>
        </p:blipFill>
        <p:spPr>
          <a:xfrm>
            <a:off x="10064163" y="8531462"/>
            <a:ext cx="224879"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84" name="Google Shape;784;p40" descr="Screen Shot 2018-01-18 at 11.34.02.png"/>
          <p:cNvPicPr preferRelativeResize="0"/>
          <p:nvPr/>
        </p:nvPicPr>
        <p:blipFill rotWithShape="1">
          <a:blip r:embed="rId5">
            <a:alphaModFix/>
          </a:blip>
          <a:srcRect l="10716" t="5504" r="7859" b="7813"/>
          <a:stretch/>
        </p:blipFill>
        <p:spPr>
          <a:xfrm>
            <a:off x="10548271" y="7793484"/>
            <a:ext cx="388374" cy="502842"/>
          </a:xfrm>
          <a:custGeom>
            <a:avLst/>
            <a:gdLst/>
            <a:ahLst/>
            <a:cxnLst/>
            <a:rect l="l" t="t" r="r" b="b"/>
            <a:pathLst>
              <a:path w="21550" h="21600" extrusionOk="0">
                <a:moveTo>
                  <a:pt x="4419" y="0"/>
                </a:moveTo>
                <a:lnTo>
                  <a:pt x="4375" y="375"/>
                </a:lnTo>
                <a:lnTo>
                  <a:pt x="4331" y="750"/>
                </a:lnTo>
                <a:lnTo>
                  <a:pt x="2789" y="801"/>
                </a:lnTo>
                <a:lnTo>
                  <a:pt x="1226" y="852"/>
                </a:lnTo>
                <a:lnTo>
                  <a:pt x="1160" y="10007"/>
                </a:lnTo>
                <a:lnTo>
                  <a:pt x="1072" y="19145"/>
                </a:lnTo>
                <a:lnTo>
                  <a:pt x="565" y="19196"/>
                </a:lnTo>
                <a:lnTo>
                  <a:pt x="37" y="19264"/>
                </a:lnTo>
                <a:lnTo>
                  <a:pt x="15" y="20287"/>
                </a:lnTo>
                <a:cubicBezTo>
                  <a:pt x="-9" y="20848"/>
                  <a:pt x="-5" y="21363"/>
                  <a:pt x="37" y="21447"/>
                </a:cubicBezTo>
                <a:cubicBezTo>
                  <a:pt x="98" y="21571"/>
                  <a:pt x="2030" y="21600"/>
                  <a:pt x="10740" y="21600"/>
                </a:cubicBezTo>
                <a:cubicBezTo>
                  <a:pt x="20301" y="21600"/>
                  <a:pt x="21384" y="21592"/>
                  <a:pt x="21464" y="21430"/>
                </a:cubicBezTo>
                <a:cubicBezTo>
                  <a:pt x="21591" y="21174"/>
                  <a:pt x="21574" y="19509"/>
                  <a:pt x="21442" y="19350"/>
                </a:cubicBezTo>
                <a:cubicBezTo>
                  <a:pt x="21382" y="19277"/>
                  <a:pt x="21135" y="19201"/>
                  <a:pt x="20892" y="19179"/>
                </a:cubicBezTo>
                <a:lnTo>
                  <a:pt x="20451" y="19145"/>
                </a:lnTo>
                <a:lnTo>
                  <a:pt x="20385" y="10007"/>
                </a:lnTo>
                <a:lnTo>
                  <a:pt x="20297" y="852"/>
                </a:lnTo>
                <a:lnTo>
                  <a:pt x="18756" y="801"/>
                </a:lnTo>
                <a:lnTo>
                  <a:pt x="17192" y="750"/>
                </a:lnTo>
                <a:lnTo>
                  <a:pt x="17148" y="375"/>
                </a:lnTo>
                <a:lnTo>
                  <a:pt x="17104" y="0"/>
                </a:lnTo>
                <a:lnTo>
                  <a:pt x="10762" y="0"/>
                </a:lnTo>
                <a:lnTo>
                  <a:pt x="4419" y="0"/>
                </a:lnTo>
                <a:close/>
              </a:path>
            </a:pathLst>
          </a:custGeom>
          <a:noFill/>
          <a:ln>
            <a:noFill/>
          </a:ln>
        </p:spPr>
      </p:pic>
      <p:pic>
        <p:nvPicPr>
          <p:cNvPr id="785" name="Google Shape;785;p40" descr="human-pictogram-icons-vector-illustration-51730215.jpg"/>
          <p:cNvPicPr preferRelativeResize="0"/>
          <p:nvPr/>
        </p:nvPicPr>
        <p:blipFill rotWithShape="1">
          <a:blip r:embed="rId3">
            <a:alphaModFix/>
          </a:blip>
          <a:srcRect l="6617" t="3238" r="7665" b="4992"/>
          <a:stretch/>
        </p:blipFill>
        <p:spPr>
          <a:xfrm>
            <a:off x="10489091" y="8529318"/>
            <a:ext cx="224879"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86" name="Google Shape;786;p40" descr="human-pictogram-icons-vector-illustration-51730215.jpg"/>
          <p:cNvPicPr preferRelativeResize="0"/>
          <p:nvPr/>
        </p:nvPicPr>
        <p:blipFill rotWithShape="1">
          <a:blip r:embed="rId4">
            <a:alphaModFix/>
          </a:blip>
          <a:srcRect l="6617" t="3238" r="7665" b="4992"/>
          <a:stretch/>
        </p:blipFill>
        <p:spPr>
          <a:xfrm>
            <a:off x="10770944" y="8531462"/>
            <a:ext cx="224880"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87" name="Google Shape;787;p40" descr="Screen Shot 2018-01-18 at 11.34.02.png"/>
          <p:cNvPicPr preferRelativeResize="0"/>
          <p:nvPr/>
        </p:nvPicPr>
        <p:blipFill rotWithShape="1">
          <a:blip r:embed="rId5">
            <a:alphaModFix/>
          </a:blip>
          <a:srcRect l="10716" t="5504" r="7859" b="7813"/>
          <a:stretch/>
        </p:blipFill>
        <p:spPr>
          <a:xfrm>
            <a:off x="11255053" y="7793484"/>
            <a:ext cx="388373" cy="502842"/>
          </a:xfrm>
          <a:custGeom>
            <a:avLst/>
            <a:gdLst/>
            <a:ahLst/>
            <a:cxnLst/>
            <a:rect l="l" t="t" r="r" b="b"/>
            <a:pathLst>
              <a:path w="21550" h="21600" extrusionOk="0">
                <a:moveTo>
                  <a:pt x="4419" y="0"/>
                </a:moveTo>
                <a:lnTo>
                  <a:pt x="4375" y="375"/>
                </a:lnTo>
                <a:lnTo>
                  <a:pt x="4331" y="750"/>
                </a:lnTo>
                <a:lnTo>
                  <a:pt x="2789" y="801"/>
                </a:lnTo>
                <a:lnTo>
                  <a:pt x="1226" y="852"/>
                </a:lnTo>
                <a:lnTo>
                  <a:pt x="1160" y="10007"/>
                </a:lnTo>
                <a:lnTo>
                  <a:pt x="1072" y="19145"/>
                </a:lnTo>
                <a:lnTo>
                  <a:pt x="565" y="19196"/>
                </a:lnTo>
                <a:lnTo>
                  <a:pt x="37" y="19264"/>
                </a:lnTo>
                <a:lnTo>
                  <a:pt x="15" y="20287"/>
                </a:lnTo>
                <a:cubicBezTo>
                  <a:pt x="-9" y="20848"/>
                  <a:pt x="-5" y="21363"/>
                  <a:pt x="37" y="21447"/>
                </a:cubicBezTo>
                <a:cubicBezTo>
                  <a:pt x="98" y="21571"/>
                  <a:pt x="2030" y="21600"/>
                  <a:pt x="10740" y="21600"/>
                </a:cubicBezTo>
                <a:cubicBezTo>
                  <a:pt x="20301" y="21600"/>
                  <a:pt x="21384" y="21592"/>
                  <a:pt x="21464" y="21430"/>
                </a:cubicBezTo>
                <a:cubicBezTo>
                  <a:pt x="21591" y="21174"/>
                  <a:pt x="21574" y="19509"/>
                  <a:pt x="21442" y="19350"/>
                </a:cubicBezTo>
                <a:cubicBezTo>
                  <a:pt x="21382" y="19277"/>
                  <a:pt x="21135" y="19201"/>
                  <a:pt x="20892" y="19179"/>
                </a:cubicBezTo>
                <a:lnTo>
                  <a:pt x="20451" y="19145"/>
                </a:lnTo>
                <a:lnTo>
                  <a:pt x="20385" y="10007"/>
                </a:lnTo>
                <a:lnTo>
                  <a:pt x="20297" y="852"/>
                </a:lnTo>
                <a:lnTo>
                  <a:pt x="18756" y="801"/>
                </a:lnTo>
                <a:lnTo>
                  <a:pt x="17192" y="750"/>
                </a:lnTo>
                <a:lnTo>
                  <a:pt x="17148" y="375"/>
                </a:lnTo>
                <a:lnTo>
                  <a:pt x="17104" y="0"/>
                </a:lnTo>
                <a:lnTo>
                  <a:pt x="10762" y="0"/>
                </a:lnTo>
                <a:lnTo>
                  <a:pt x="4419" y="0"/>
                </a:lnTo>
                <a:close/>
              </a:path>
            </a:pathLst>
          </a:custGeom>
          <a:noFill/>
          <a:ln>
            <a:noFill/>
          </a:ln>
        </p:spPr>
      </p:pic>
      <p:pic>
        <p:nvPicPr>
          <p:cNvPr id="788" name="Google Shape;788;p40" descr="human-pictogram-icons-vector-illustration-51730215.jpg"/>
          <p:cNvPicPr preferRelativeResize="0"/>
          <p:nvPr/>
        </p:nvPicPr>
        <p:blipFill rotWithShape="1">
          <a:blip r:embed="rId3">
            <a:alphaModFix/>
          </a:blip>
          <a:srcRect l="6617" t="3238" r="7665" b="4992"/>
          <a:stretch/>
        </p:blipFill>
        <p:spPr>
          <a:xfrm>
            <a:off x="11195873" y="8529318"/>
            <a:ext cx="224879"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pic>
        <p:nvPicPr>
          <p:cNvPr id="789" name="Google Shape;789;p40" descr="human-pictogram-icons-vector-illustration-51730215.jpg"/>
          <p:cNvPicPr preferRelativeResize="0"/>
          <p:nvPr/>
        </p:nvPicPr>
        <p:blipFill rotWithShape="1">
          <a:blip r:embed="rId4">
            <a:alphaModFix/>
          </a:blip>
          <a:srcRect l="6617" t="3238" r="7665" b="4992"/>
          <a:stretch/>
        </p:blipFill>
        <p:spPr>
          <a:xfrm>
            <a:off x="11477726" y="8531462"/>
            <a:ext cx="224879" cy="502920"/>
          </a:xfrm>
          <a:custGeom>
            <a:avLst/>
            <a:gdLst/>
            <a:ahLst/>
            <a:cxnLst/>
            <a:rect l="l" t="t"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4"/>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What do you think?</a:t>
            </a:r>
            <a:endParaRPr/>
          </a:p>
        </p:txBody>
      </p:sp>
      <p:sp>
        <p:nvSpPr>
          <p:cNvPr id="71" name="Google Shape;71;p4"/>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5400"/>
              <a:buFont typeface="Palatino"/>
              <a:buNone/>
            </a:pPr>
            <a:r>
              <a:rPr lang="en-US" sz="5400"/>
              <a:t>Why do we need survey research </a:t>
            </a:r>
            <a:br>
              <a:rPr lang="en-US" sz="5400"/>
            </a:br>
            <a:r>
              <a:rPr lang="en-US" sz="5400"/>
              <a:t>in software engineering?</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41"/>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Characterising the target population</a:t>
            </a:r>
            <a:endParaRPr/>
          </a:p>
        </p:txBody>
      </p:sp>
      <p:sp>
        <p:nvSpPr>
          <p:cNvPr id="795" name="Google Shape;795;p41"/>
          <p:cNvSpPr txBox="1">
            <a:spLocks noGrp="1"/>
          </p:cNvSpPr>
          <p:nvPr>
            <p:ph type="body" idx="1"/>
          </p:nvPr>
        </p:nvSpPr>
        <p:spPr>
          <a:xfrm>
            <a:off x="723900" y="4670125"/>
            <a:ext cx="11557000" cy="5083475"/>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2800"/>
              <a:buFont typeface="Palatino"/>
              <a:buChar char="•"/>
            </a:pPr>
            <a:r>
              <a:rPr lang="en-US" sz="2800"/>
              <a:t>Different research objectives may demand different attributes to characterising individuals/ groups of individuals</a:t>
            </a:r>
            <a:endParaRPr/>
          </a:p>
          <a:p>
            <a:pPr marL="440690" lvl="0" indent="-400050" algn="l" rtl="0">
              <a:lnSpc>
                <a:spcPct val="100000"/>
              </a:lnSpc>
              <a:spcBef>
                <a:spcPts val="1000"/>
              </a:spcBef>
              <a:spcAft>
                <a:spcPts val="0"/>
              </a:spcAft>
              <a:buClr>
                <a:srgbClr val="000000"/>
              </a:buClr>
              <a:buSzPts val="2800"/>
              <a:buFont typeface="Palatino"/>
              <a:buChar char="»"/>
            </a:pPr>
            <a:r>
              <a:rPr lang="en-US" sz="2800"/>
              <a:t>Use standard reference models (e.g. in context of process tailoring):</a:t>
            </a:r>
            <a:endParaRPr/>
          </a:p>
          <a:p>
            <a:pPr marL="942339" lvl="1" indent="-444498" algn="l" rtl="0">
              <a:lnSpc>
                <a:spcPct val="100000"/>
              </a:lnSpc>
              <a:spcBef>
                <a:spcPts val="1000"/>
              </a:spcBef>
              <a:spcAft>
                <a:spcPts val="0"/>
              </a:spcAft>
              <a:buClr>
                <a:srgbClr val="000000"/>
              </a:buClr>
              <a:buSzPts val="2800"/>
              <a:buFont typeface="Palatino"/>
              <a:buChar char="–"/>
            </a:pPr>
            <a:r>
              <a:rPr lang="en-US" sz="2800">
                <a:latin typeface="Helvetica" pitchFamily="2" charset="0"/>
              </a:rPr>
              <a:t>Individuals: experience in the research context, experience in SE, current professional role, location and higher academic degree, …</a:t>
            </a:r>
            <a:endParaRPr>
              <a:latin typeface="Helvetica" pitchFamily="2" charset="0"/>
            </a:endParaRPr>
          </a:p>
          <a:p>
            <a:pPr marL="942339" lvl="1" indent="-444498" algn="l" rtl="0">
              <a:lnSpc>
                <a:spcPct val="100000"/>
              </a:lnSpc>
              <a:spcBef>
                <a:spcPts val="1000"/>
              </a:spcBef>
              <a:spcAft>
                <a:spcPts val="0"/>
              </a:spcAft>
              <a:buClr>
                <a:srgbClr val="000000"/>
              </a:buClr>
              <a:buSzPts val="2800"/>
              <a:buFont typeface="Palatino"/>
              <a:buChar char="–"/>
            </a:pPr>
            <a:r>
              <a:rPr lang="en-US" sz="2800">
                <a:latin typeface="Helvetica" pitchFamily="2" charset="0"/>
              </a:rPr>
              <a:t>Project teams: team size, client/product domain (avionics, finance, health, telecommunications, etc.) and physical distribution, …</a:t>
            </a:r>
            <a:endParaRPr>
              <a:latin typeface="Helvetica" pitchFamily="2" charset="0"/>
            </a:endParaRPr>
          </a:p>
          <a:p>
            <a:pPr marL="942339" lvl="1" indent="-444498" algn="l" rtl="0">
              <a:lnSpc>
                <a:spcPct val="100000"/>
              </a:lnSpc>
              <a:spcBef>
                <a:spcPts val="1000"/>
              </a:spcBef>
              <a:spcAft>
                <a:spcPts val="0"/>
              </a:spcAft>
              <a:buClr>
                <a:srgbClr val="000000"/>
              </a:buClr>
              <a:buSzPts val="2800"/>
              <a:buFont typeface="Palatino"/>
              <a:buChar char="–"/>
            </a:pPr>
            <a:r>
              <a:rPr lang="en-US" sz="2800">
                <a:latin typeface="Helvetica" pitchFamily="2" charset="0"/>
              </a:rPr>
              <a:t>Organisations: size, industry segment, location, type (government, private company, university, etc.), …</a:t>
            </a:r>
            <a:endParaRPr>
              <a:latin typeface="Helvetica" pitchFamily="2" charset="0"/>
            </a:endParaRPr>
          </a:p>
        </p:txBody>
      </p:sp>
      <p:sp>
        <p:nvSpPr>
          <p:cNvPr id="796" name="Google Shape;796;p41"/>
          <p:cNvSpPr/>
          <p:nvPr/>
        </p:nvSpPr>
        <p:spPr>
          <a:xfrm>
            <a:off x="730250" y="2530319"/>
            <a:ext cx="11544300" cy="1247788"/>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Challenge </a:t>
            </a:r>
            <a:br>
              <a:rPr lang="en-US" sz="3200" u="none" strike="noStrike" cap="none">
                <a:solidFill>
                  <a:srgbClr val="000000"/>
                </a:solidFill>
                <a:latin typeface="Helvetica" pitchFamily="2" charset="0"/>
                <a:ea typeface="Palatino"/>
                <a:cs typeface="Palatino"/>
                <a:sym typeface="Palatino"/>
              </a:rPr>
            </a:br>
            <a:r>
              <a:rPr lang="en-US" sz="3200" u="none" strike="noStrike" cap="none">
                <a:solidFill>
                  <a:schemeClr val="accent5"/>
                </a:solidFill>
                <a:latin typeface="Helvetica" pitchFamily="2" charset="0"/>
                <a:ea typeface="Palatino"/>
                <a:cs typeface="Palatino"/>
                <a:sym typeface="Palatino"/>
              </a:rPr>
              <a:t>Characterise the subjects and units of analysis</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42"/>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Questionnaire design</a:t>
            </a:r>
            <a:endParaRPr/>
          </a:p>
        </p:txBody>
      </p:sp>
      <p:sp>
        <p:nvSpPr>
          <p:cNvPr id="802" name="Google Shape;802;p42"/>
          <p:cNvSpPr txBox="1">
            <a:spLocks noGrp="1"/>
          </p:cNvSpPr>
          <p:nvPr>
            <p:ph type="body" idx="1"/>
          </p:nvPr>
        </p:nvSpPr>
        <p:spPr>
          <a:xfrm>
            <a:off x="723900" y="4670125"/>
            <a:ext cx="11557000" cy="5083475"/>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2800"/>
              <a:buFont typeface="Palatino"/>
              <a:buChar char="•"/>
            </a:pPr>
            <a:r>
              <a:rPr lang="en-US" sz="2800"/>
              <a:t>Bad questionnaires can lead subjects initially willing to participate to give up!</a:t>
            </a:r>
            <a:endParaRPr/>
          </a:p>
          <a:p>
            <a:pPr marL="440690" lvl="0" indent="-400050" algn="l" rtl="0">
              <a:lnSpc>
                <a:spcPct val="100000"/>
              </a:lnSpc>
              <a:spcBef>
                <a:spcPts val="1000"/>
              </a:spcBef>
              <a:spcAft>
                <a:spcPts val="0"/>
              </a:spcAft>
              <a:buClr>
                <a:srgbClr val="000000"/>
              </a:buClr>
              <a:buSzPts val="2800"/>
              <a:buFont typeface="Palatino"/>
              <a:buChar char="»"/>
            </a:pPr>
            <a:r>
              <a:rPr lang="en-US" sz="2800"/>
              <a:t>Use simple and appropriate wording for the survey questions</a:t>
            </a:r>
            <a:endParaRPr/>
          </a:p>
          <a:p>
            <a:pPr marL="440690" lvl="0" indent="-400050" algn="l" rtl="0">
              <a:lnSpc>
                <a:spcPct val="100000"/>
              </a:lnSpc>
              <a:spcBef>
                <a:spcPts val="1000"/>
              </a:spcBef>
              <a:spcAft>
                <a:spcPts val="0"/>
              </a:spcAft>
              <a:buClr>
                <a:srgbClr val="000000"/>
              </a:buClr>
              <a:buSzPts val="2800"/>
              <a:buFont typeface="Palatino"/>
              <a:buChar char="»"/>
            </a:pPr>
            <a:r>
              <a:rPr lang="en-US" sz="2800"/>
              <a:t>Avoid vague sentences</a:t>
            </a:r>
            <a:endParaRPr/>
          </a:p>
          <a:p>
            <a:pPr marL="440690" lvl="0" indent="-400050" algn="l" rtl="0">
              <a:lnSpc>
                <a:spcPct val="100000"/>
              </a:lnSpc>
              <a:spcBef>
                <a:spcPts val="1000"/>
              </a:spcBef>
              <a:spcAft>
                <a:spcPts val="0"/>
              </a:spcAft>
              <a:buClr>
                <a:srgbClr val="000000"/>
              </a:buClr>
              <a:buSzPts val="2800"/>
              <a:buFont typeface="Palatino"/>
              <a:buChar char="»"/>
            </a:pPr>
            <a:r>
              <a:rPr lang="en-US" sz="2800"/>
              <a:t>Avoid technical terms as much as possible or define them in the questionnaire, according to the survey target population</a:t>
            </a:r>
            <a:endParaRPr/>
          </a:p>
          <a:p>
            <a:pPr marL="440690" lvl="0" indent="-400050" algn="l" rtl="0">
              <a:lnSpc>
                <a:spcPct val="100000"/>
              </a:lnSpc>
              <a:spcBef>
                <a:spcPts val="1000"/>
              </a:spcBef>
              <a:spcAft>
                <a:spcPts val="0"/>
              </a:spcAft>
              <a:buClr>
                <a:srgbClr val="000000"/>
              </a:buClr>
              <a:buSzPts val="2800"/>
              <a:buFont typeface="Palatino"/>
              <a:buChar char="»"/>
            </a:pPr>
            <a:r>
              <a:rPr lang="en-US" sz="2800"/>
              <a:t>Take preference to design short questions regarding a single concept</a:t>
            </a:r>
            <a:endParaRPr/>
          </a:p>
          <a:p>
            <a:pPr marL="440690" lvl="0" indent="-400050" algn="l" rtl="0">
              <a:lnSpc>
                <a:spcPct val="100000"/>
              </a:lnSpc>
              <a:spcBef>
                <a:spcPts val="1000"/>
              </a:spcBef>
              <a:spcAft>
                <a:spcPts val="0"/>
              </a:spcAft>
              <a:buClr>
                <a:srgbClr val="000000"/>
              </a:buClr>
              <a:buSzPts val="2800"/>
              <a:buFont typeface="Palatino"/>
              <a:buChar char="»"/>
            </a:pPr>
            <a:r>
              <a:rPr lang="en-US" sz="2800"/>
              <a:t>Avoid double barreled questions</a:t>
            </a:r>
            <a:endParaRPr/>
          </a:p>
        </p:txBody>
      </p:sp>
      <p:sp>
        <p:nvSpPr>
          <p:cNvPr id="803" name="Google Shape;803;p42"/>
          <p:cNvSpPr/>
          <p:nvPr/>
        </p:nvSpPr>
        <p:spPr>
          <a:xfrm>
            <a:off x="730250" y="2530319"/>
            <a:ext cx="11544300" cy="1247788"/>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Challenge </a:t>
            </a:r>
            <a:br>
              <a:rPr lang="en-US" sz="3200" u="none" strike="noStrike" cap="none">
                <a:solidFill>
                  <a:srgbClr val="000000"/>
                </a:solidFill>
                <a:latin typeface="Helvetica" pitchFamily="2" charset="0"/>
                <a:ea typeface="Palatino"/>
                <a:cs typeface="Palatino"/>
                <a:sym typeface="Palatino"/>
              </a:rPr>
            </a:br>
            <a:r>
              <a:rPr lang="en-US" sz="3200" u="none" strike="noStrike" cap="none">
                <a:solidFill>
                  <a:schemeClr val="accent5"/>
                </a:solidFill>
                <a:latin typeface="Helvetica" pitchFamily="2" charset="0"/>
                <a:ea typeface="Palatino"/>
                <a:cs typeface="Palatino"/>
                <a:sym typeface="Palatino"/>
              </a:rPr>
              <a:t>Design a clear, simple and consistent survey questionnaire</a:t>
            </a:r>
            <a:endParaRPr dirty="0"/>
          </a:p>
          <a:p>
            <a:pPr marL="57798" marR="57798" lvl="0" indent="0" algn="ctr" rtl="0">
              <a:lnSpc>
                <a:spcPct val="100000"/>
              </a:lnSpc>
              <a:spcBef>
                <a:spcPts val="0"/>
              </a:spcBef>
              <a:spcAft>
                <a:spcPts val="0"/>
              </a:spcAft>
              <a:buClr>
                <a:srgbClr val="000000"/>
              </a:buClr>
              <a:buSzPts val="1200"/>
              <a:buFont typeface="Palatino"/>
              <a:buNone/>
            </a:pPr>
            <a:endParaRPr sz="1200" b="1" i="0" u="none" strike="noStrike" cap="none" dirty="0">
              <a:solidFill>
                <a:schemeClr val="accent5"/>
              </a:solidFill>
              <a:latin typeface="Helvetica Neue"/>
              <a:ea typeface="Helvetica Neue"/>
              <a:cs typeface="Helvetica Neue"/>
              <a:sym typeface="Helvetica Neue"/>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43"/>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Questionnaire design</a:t>
            </a:r>
            <a:endParaRPr/>
          </a:p>
        </p:txBody>
      </p:sp>
      <p:sp>
        <p:nvSpPr>
          <p:cNvPr id="809" name="Google Shape;809;p43"/>
          <p:cNvSpPr/>
          <p:nvPr/>
        </p:nvSpPr>
        <p:spPr>
          <a:xfrm>
            <a:off x="730250" y="2530319"/>
            <a:ext cx="11544300" cy="1247788"/>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Challenge </a:t>
            </a:r>
            <a:br>
              <a:rPr lang="en-US" sz="3200" u="none" strike="noStrike" cap="none">
                <a:solidFill>
                  <a:srgbClr val="000000"/>
                </a:solidFill>
                <a:latin typeface="Helvetica" pitchFamily="2" charset="0"/>
                <a:ea typeface="Palatino"/>
                <a:cs typeface="Palatino"/>
                <a:sym typeface="Palatino"/>
              </a:rPr>
            </a:br>
            <a:r>
              <a:rPr lang="en-US" sz="3200" u="none" strike="noStrike" cap="none">
                <a:solidFill>
                  <a:schemeClr val="accent5"/>
                </a:solidFill>
                <a:latin typeface="Helvetica" pitchFamily="2" charset="0"/>
                <a:ea typeface="Palatino"/>
                <a:cs typeface="Palatino"/>
                <a:sym typeface="Palatino"/>
              </a:rPr>
              <a:t>Design a clear, simple and consistent survey questionnaire</a:t>
            </a:r>
            <a:endParaRPr dirty="0"/>
          </a:p>
          <a:p>
            <a:pPr marL="57798" marR="57798" lvl="0" indent="0" algn="ctr" rtl="0">
              <a:lnSpc>
                <a:spcPct val="100000"/>
              </a:lnSpc>
              <a:spcBef>
                <a:spcPts val="0"/>
              </a:spcBef>
              <a:spcAft>
                <a:spcPts val="0"/>
              </a:spcAft>
              <a:buClr>
                <a:srgbClr val="000000"/>
              </a:buClr>
              <a:buSzPts val="1200"/>
              <a:buFont typeface="Palatino"/>
              <a:buNone/>
            </a:pPr>
            <a:endParaRPr sz="1200" b="1" i="0" u="none" strike="noStrike" cap="none" dirty="0">
              <a:solidFill>
                <a:schemeClr val="accent5"/>
              </a:solidFill>
              <a:latin typeface="Helvetica Neue"/>
              <a:ea typeface="Helvetica Neue"/>
              <a:cs typeface="Helvetica Neue"/>
              <a:sym typeface="Helvetica Neue"/>
            </a:endParaRPr>
          </a:p>
        </p:txBody>
      </p:sp>
      <p:pic>
        <p:nvPicPr>
          <p:cNvPr id="810" name="Google Shape;810;p43" descr="Image"/>
          <p:cNvPicPr preferRelativeResize="0"/>
          <p:nvPr/>
        </p:nvPicPr>
        <p:blipFill rotWithShape="1">
          <a:blip r:embed="rId3">
            <a:alphaModFix/>
          </a:blip>
          <a:srcRect/>
          <a:stretch/>
        </p:blipFill>
        <p:spPr>
          <a:xfrm>
            <a:off x="702381" y="4355021"/>
            <a:ext cx="6890347" cy="2643613"/>
          </a:xfrm>
          <a:prstGeom prst="rect">
            <a:avLst/>
          </a:prstGeom>
          <a:noFill/>
          <a:ln>
            <a:noFill/>
          </a:ln>
        </p:spPr>
      </p:pic>
      <p:pic>
        <p:nvPicPr>
          <p:cNvPr id="811" name="Google Shape;811;p43" descr="Line Line"/>
          <p:cNvPicPr preferRelativeResize="0"/>
          <p:nvPr/>
        </p:nvPicPr>
        <p:blipFill rotWithShape="1">
          <a:blip r:embed="rId4">
            <a:alphaModFix/>
          </a:blip>
          <a:srcRect/>
          <a:stretch/>
        </p:blipFill>
        <p:spPr>
          <a:xfrm rot="-1228145">
            <a:off x="548452" y="5691772"/>
            <a:ext cx="7283480" cy="50801"/>
          </a:xfrm>
          <a:prstGeom prst="rect">
            <a:avLst/>
          </a:prstGeom>
          <a:noFill/>
          <a:ln>
            <a:noFill/>
          </a:ln>
        </p:spPr>
      </p:pic>
      <p:pic>
        <p:nvPicPr>
          <p:cNvPr id="812" name="Google Shape;812;p43" descr="Image"/>
          <p:cNvPicPr preferRelativeResize="0"/>
          <p:nvPr/>
        </p:nvPicPr>
        <p:blipFill rotWithShape="1">
          <a:blip r:embed="rId5">
            <a:alphaModFix/>
          </a:blip>
          <a:srcRect/>
          <a:stretch/>
        </p:blipFill>
        <p:spPr>
          <a:xfrm>
            <a:off x="6040431" y="7119990"/>
            <a:ext cx="6563582" cy="2506874"/>
          </a:xfrm>
          <a:prstGeom prst="rect">
            <a:avLst/>
          </a:prstGeom>
          <a:noFill/>
          <a:ln>
            <a:noFill/>
          </a:ln>
        </p:spPr>
      </p:pic>
      <p:sp>
        <p:nvSpPr>
          <p:cNvPr id="813" name="Google Shape;813;p43"/>
          <p:cNvSpPr/>
          <p:nvPr/>
        </p:nvSpPr>
        <p:spPr>
          <a:xfrm rot="2992031">
            <a:off x="5176447" y="6074916"/>
            <a:ext cx="1270001" cy="1270001"/>
          </a:xfrm>
          <a:prstGeom prst="rightArrow">
            <a:avLst>
              <a:gd name="adj1" fmla="val 32000"/>
              <a:gd name="adj2" fmla="val 64000"/>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44"/>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Questionnaire design</a:t>
            </a:r>
            <a:endParaRPr/>
          </a:p>
        </p:txBody>
      </p:sp>
      <p:sp>
        <p:nvSpPr>
          <p:cNvPr id="819" name="Google Shape;819;p44"/>
          <p:cNvSpPr txBox="1">
            <a:spLocks noGrp="1"/>
          </p:cNvSpPr>
          <p:nvPr>
            <p:ph type="body" idx="1"/>
          </p:nvPr>
        </p:nvSpPr>
        <p:spPr>
          <a:xfrm>
            <a:off x="723900" y="4670125"/>
            <a:ext cx="11557000" cy="5083475"/>
          </a:xfrm>
          <a:prstGeom prst="rect">
            <a:avLst/>
          </a:prstGeom>
          <a:noFill/>
          <a:ln>
            <a:noFill/>
          </a:ln>
        </p:spPr>
        <p:txBody>
          <a:bodyPr spcFirstLastPara="1" wrap="square" lIns="50800" tIns="50800" rIns="50800" bIns="50800" anchor="t" anchorCtr="0">
            <a:noAutofit/>
          </a:bodyPr>
          <a:lstStyle/>
          <a:p>
            <a:pPr marL="440690" lvl="0" indent="-400050" algn="l" rtl="0">
              <a:lnSpc>
                <a:spcPct val="100000"/>
              </a:lnSpc>
              <a:spcBef>
                <a:spcPts val="0"/>
              </a:spcBef>
              <a:spcAft>
                <a:spcPts val="0"/>
              </a:spcAft>
              <a:buClr>
                <a:srgbClr val="000000"/>
              </a:buClr>
              <a:buSzPts val="2800"/>
              <a:buFont typeface="Palatino"/>
              <a:buChar char="»"/>
            </a:pPr>
            <a:r>
              <a:rPr lang="en-US" sz="2800"/>
              <a:t>Avoid biased questions</a:t>
            </a:r>
            <a:endParaRPr/>
          </a:p>
          <a:p>
            <a:pPr marL="440690" lvl="0" indent="-171450" algn="l" rtl="0">
              <a:lnSpc>
                <a:spcPct val="100000"/>
              </a:lnSpc>
              <a:spcBef>
                <a:spcPts val="1000"/>
              </a:spcBef>
              <a:spcAft>
                <a:spcPts val="0"/>
              </a:spcAft>
              <a:buClr>
                <a:srgbClr val="000000"/>
              </a:buClr>
              <a:buSzPts val="3600"/>
              <a:buFont typeface="Palatino"/>
              <a:buNone/>
            </a:pPr>
            <a:endParaRPr/>
          </a:p>
          <a:p>
            <a:pPr marL="440690" lvl="0" indent="-171450" algn="l" rtl="0">
              <a:lnSpc>
                <a:spcPct val="100000"/>
              </a:lnSpc>
              <a:spcBef>
                <a:spcPts val="1000"/>
              </a:spcBef>
              <a:spcAft>
                <a:spcPts val="0"/>
              </a:spcAft>
              <a:buClr>
                <a:srgbClr val="000000"/>
              </a:buClr>
              <a:buSzPts val="3600"/>
              <a:buFont typeface="Palatino"/>
              <a:buNone/>
            </a:pPr>
            <a:endParaRPr/>
          </a:p>
          <a:p>
            <a:pPr marL="440690" lvl="0" indent="-171450" algn="l" rtl="0">
              <a:lnSpc>
                <a:spcPct val="100000"/>
              </a:lnSpc>
              <a:spcBef>
                <a:spcPts val="1000"/>
              </a:spcBef>
              <a:spcAft>
                <a:spcPts val="0"/>
              </a:spcAft>
              <a:buClr>
                <a:srgbClr val="000000"/>
              </a:buClr>
              <a:buSzPts val="3600"/>
              <a:buFont typeface="Palatino"/>
              <a:buNone/>
            </a:pPr>
            <a:endParaRPr/>
          </a:p>
          <a:p>
            <a:pPr marL="440690" lvl="0" indent="-400050" algn="l" rtl="0">
              <a:lnSpc>
                <a:spcPct val="100000"/>
              </a:lnSpc>
              <a:spcBef>
                <a:spcPts val="1000"/>
              </a:spcBef>
              <a:spcAft>
                <a:spcPts val="0"/>
              </a:spcAft>
              <a:buClr>
                <a:srgbClr val="000000"/>
              </a:buClr>
              <a:buSzPts val="2800"/>
              <a:buFont typeface="Palatino"/>
              <a:buChar char="»"/>
            </a:pPr>
            <a:r>
              <a:rPr lang="en-US" sz="2800"/>
              <a:t>Avoid asking about events too far in the past</a:t>
            </a:r>
            <a:endParaRPr/>
          </a:p>
        </p:txBody>
      </p:sp>
      <p:sp>
        <p:nvSpPr>
          <p:cNvPr id="820" name="Google Shape;820;p44"/>
          <p:cNvSpPr/>
          <p:nvPr/>
        </p:nvSpPr>
        <p:spPr>
          <a:xfrm>
            <a:off x="730250" y="2530319"/>
            <a:ext cx="11544300" cy="1247788"/>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Challenge </a:t>
            </a:r>
            <a:br>
              <a:rPr lang="en-US" sz="3200" u="none" strike="noStrike" cap="none">
                <a:solidFill>
                  <a:srgbClr val="000000"/>
                </a:solidFill>
                <a:latin typeface="Helvetica" pitchFamily="2" charset="0"/>
                <a:ea typeface="Palatino"/>
                <a:cs typeface="Palatino"/>
                <a:sym typeface="Palatino"/>
              </a:rPr>
            </a:br>
            <a:r>
              <a:rPr lang="en-US" sz="3200" u="none" strike="noStrike" cap="none">
                <a:solidFill>
                  <a:schemeClr val="accent5"/>
                </a:solidFill>
                <a:latin typeface="Helvetica" pitchFamily="2" charset="0"/>
                <a:ea typeface="Palatino"/>
                <a:cs typeface="Palatino"/>
                <a:sym typeface="Palatino"/>
              </a:rPr>
              <a:t>Design a clear, simple and consistent survey questionnaire</a:t>
            </a:r>
            <a:endParaRPr dirty="0"/>
          </a:p>
          <a:p>
            <a:pPr marL="57798" marR="57798" lvl="0" indent="0" algn="ctr" rtl="0">
              <a:lnSpc>
                <a:spcPct val="100000"/>
              </a:lnSpc>
              <a:spcBef>
                <a:spcPts val="0"/>
              </a:spcBef>
              <a:spcAft>
                <a:spcPts val="0"/>
              </a:spcAft>
              <a:buClr>
                <a:srgbClr val="000000"/>
              </a:buClr>
              <a:buSzPts val="1200"/>
              <a:buFont typeface="Palatino"/>
              <a:buNone/>
            </a:pPr>
            <a:endParaRPr sz="1200" b="1" i="0" u="none" strike="noStrike" cap="none" dirty="0">
              <a:solidFill>
                <a:schemeClr val="accent5"/>
              </a:solidFill>
              <a:latin typeface="Helvetica Neue"/>
              <a:ea typeface="Helvetica Neue"/>
              <a:cs typeface="Helvetica Neue"/>
              <a:sym typeface="Helvetica Neue"/>
            </a:endParaRPr>
          </a:p>
        </p:txBody>
      </p:sp>
      <p:pic>
        <p:nvPicPr>
          <p:cNvPr id="821" name="Google Shape;821;p44" descr="Image"/>
          <p:cNvPicPr preferRelativeResize="0"/>
          <p:nvPr/>
        </p:nvPicPr>
        <p:blipFill rotWithShape="1">
          <a:blip r:embed="rId3">
            <a:alphaModFix/>
          </a:blip>
          <a:srcRect/>
          <a:stretch/>
        </p:blipFill>
        <p:spPr>
          <a:xfrm>
            <a:off x="1116066" y="5264725"/>
            <a:ext cx="9503052" cy="1107655"/>
          </a:xfrm>
          <a:prstGeom prst="rect">
            <a:avLst/>
          </a:prstGeom>
          <a:noFill/>
          <a:ln>
            <a:noFill/>
          </a:ln>
        </p:spPr>
      </p:pic>
      <p:pic>
        <p:nvPicPr>
          <p:cNvPr id="822" name="Google Shape;822;p44" descr="Image"/>
          <p:cNvPicPr preferRelativeResize="0"/>
          <p:nvPr/>
        </p:nvPicPr>
        <p:blipFill rotWithShape="1">
          <a:blip r:embed="rId4">
            <a:alphaModFix/>
          </a:blip>
          <a:srcRect/>
          <a:stretch/>
        </p:blipFill>
        <p:spPr>
          <a:xfrm>
            <a:off x="1114125" y="7718676"/>
            <a:ext cx="8895530" cy="101718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45"/>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Questionnaire design</a:t>
            </a:r>
            <a:endParaRPr/>
          </a:p>
        </p:txBody>
      </p:sp>
      <p:sp>
        <p:nvSpPr>
          <p:cNvPr id="828" name="Google Shape;828;p45"/>
          <p:cNvSpPr txBox="1">
            <a:spLocks noGrp="1"/>
          </p:cNvSpPr>
          <p:nvPr>
            <p:ph type="body" idx="1"/>
          </p:nvPr>
        </p:nvSpPr>
        <p:spPr>
          <a:xfrm>
            <a:off x="723900" y="4670125"/>
            <a:ext cx="11557000" cy="5083475"/>
          </a:xfrm>
          <a:prstGeom prst="rect">
            <a:avLst/>
          </a:prstGeom>
          <a:noFill/>
          <a:ln>
            <a:noFill/>
          </a:ln>
        </p:spPr>
        <p:txBody>
          <a:bodyPr spcFirstLastPara="1" wrap="square" lIns="50800" tIns="50800" rIns="50800" bIns="50800" anchor="t" anchorCtr="0">
            <a:noAutofit/>
          </a:bodyPr>
          <a:lstStyle/>
          <a:p>
            <a:pPr marL="440690" lvl="0" indent="-400050" algn="l" rtl="0">
              <a:lnSpc>
                <a:spcPct val="100000"/>
              </a:lnSpc>
              <a:spcBef>
                <a:spcPts val="0"/>
              </a:spcBef>
              <a:spcAft>
                <a:spcPts val="0"/>
              </a:spcAft>
              <a:buClr>
                <a:srgbClr val="000000"/>
              </a:buClr>
              <a:buSzPts val="2800"/>
              <a:buFont typeface="Palatino"/>
              <a:buChar char="»"/>
            </a:pPr>
            <a:r>
              <a:rPr lang="en-US" sz="2800"/>
              <a:t>Avoid asking sensitive questions unless you really need to</a:t>
            </a:r>
            <a:br>
              <a:rPr lang="en-US" sz="2800"/>
            </a:br>
            <a:r>
              <a:rPr lang="en-US" sz="2800"/>
              <a:t>(and if you need to, make explicit why you ask these questions)</a:t>
            </a:r>
            <a:endParaRPr/>
          </a:p>
        </p:txBody>
      </p:sp>
      <p:sp>
        <p:nvSpPr>
          <p:cNvPr id="829" name="Google Shape;829;p45"/>
          <p:cNvSpPr/>
          <p:nvPr/>
        </p:nvSpPr>
        <p:spPr>
          <a:xfrm>
            <a:off x="730250" y="2530319"/>
            <a:ext cx="11544300" cy="1247788"/>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Challenge </a:t>
            </a:r>
            <a:br>
              <a:rPr lang="en-US" sz="3200" u="none" strike="noStrike" cap="none">
                <a:solidFill>
                  <a:srgbClr val="000000"/>
                </a:solidFill>
                <a:latin typeface="Helvetica" pitchFamily="2" charset="0"/>
                <a:ea typeface="Palatino"/>
                <a:cs typeface="Palatino"/>
                <a:sym typeface="Palatino"/>
              </a:rPr>
            </a:br>
            <a:r>
              <a:rPr lang="en-US" sz="3200" u="none" strike="noStrike" cap="none">
                <a:solidFill>
                  <a:schemeClr val="accent5"/>
                </a:solidFill>
                <a:latin typeface="Helvetica" pitchFamily="2" charset="0"/>
                <a:ea typeface="Palatino"/>
                <a:cs typeface="Palatino"/>
                <a:sym typeface="Palatino"/>
              </a:rPr>
              <a:t>Design a clear, simple and consistent survey questionnaire</a:t>
            </a:r>
            <a:endParaRPr dirty="0"/>
          </a:p>
          <a:p>
            <a:pPr marL="57798" marR="57798" lvl="0" indent="0" algn="ctr" rtl="0">
              <a:lnSpc>
                <a:spcPct val="100000"/>
              </a:lnSpc>
              <a:spcBef>
                <a:spcPts val="0"/>
              </a:spcBef>
              <a:spcAft>
                <a:spcPts val="0"/>
              </a:spcAft>
              <a:buClr>
                <a:srgbClr val="000000"/>
              </a:buClr>
              <a:buSzPts val="1200"/>
              <a:buFont typeface="Palatino"/>
              <a:buNone/>
            </a:pPr>
            <a:endParaRPr sz="1200" b="1" i="0" u="none" strike="noStrike" cap="none" dirty="0">
              <a:solidFill>
                <a:schemeClr val="accent5"/>
              </a:solidFill>
              <a:latin typeface="Helvetica Neue"/>
              <a:ea typeface="Helvetica Neue"/>
              <a:cs typeface="Helvetica Neue"/>
              <a:sym typeface="Helvetica Neue"/>
            </a:endParaRPr>
          </a:p>
        </p:txBody>
      </p:sp>
      <p:pic>
        <p:nvPicPr>
          <p:cNvPr id="830" name="Google Shape;830;p45" descr="Image"/>
          <p:cNvPicPr preferRelativeResize="0"/>
          <p:nvPr/>
        </p:nvPicPr>
        <p:blipFill rotWithShape="1">
          <a:blip r:embed="rId3">
            <a:alphaModFix/>
          </a:blip>
          <a:srcRect/>
          <a:stretch/>
        </p:blipFill>
        <p:spPr>
          <a:xfrm>
            <a:off x="1028460" y="6488476"/>
            <a:ext cx="10281657" cy="748773"/>
          </a:xfrm>
          <a:prstGeom prst="rect">
            <a:avLst/>
          </a:prstGeom>
          <a:noFill/>
          <a:ln>
            <a:noFill/>
          </a:ln>
        </p:spPr>
      </p:pic>
      <p:pic>
        <p:nvPicPr>
          <p:cNvPr id="831" name="Google Shape;831;p45" descr="Image"/>
          <p:cNvPicPr preferRelativeResize="0"/>
          <p:nvPr/>
        </p:nvPicPr>
        <p:blipFill rotWithShape="1">
          <a:blip r:embed="rId4">
            <a:alphaModFix/>
          </a:blip>
          <a:srcRect/>
          <a:stretch/>
        </p:blipFill>
        <p:spPr>
          <a:xfrm>
            <a:off x="1010057" y="7279805"/>
            <a:ext cx="10281656" cy="748774"/>
          </a:xfrm>
          <a:prstGeom prst="rect">
            <a:avLst/>
          </a:prstGeom>
          <a:noFill/>
          <a:ln>
            <a:noFill/>
          </a:ln>
        </p:spPr>
      </p:pic>
      <p:pic>
        <p:nvPicPr>
          <p:cNvPr id="832" name="Google Shape;832;p45" descr="Image"/>
          <p:cNvPicPr preferRelativeResize="0"/>
          <p:nvPr/>
        </p:nvPicPr>
        <p:blipFill rotWithShape="1">
          <a:blip r:embed="rId5">
            <a:alphaModFix/>
          </a:blip>
          <a:srcRect/>
          <a:stretch/>
        </p:blipFill>
        <p:spPr>
          <a:xfrm>
            <a:off x="1010057" y="8071135"/>
            <a:ext cx="10281656" cy="7487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46"/>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Questionnaire design</a:t>
            </a:r>
            <a:endParaRPr/>
          </a:p>
        </p:txBody>
      </p:sp>
      <p:sp>
        <p:nvSpPr>
          <p:cNvPr id="838" name="Google Shape;838;p46"/>
          <p:cNvSpPr txBox="1">
            <a:spLocks noGrp="1"/>
          </p:cNvSpPr>
          <p:nvPr>
            <p:ph type="body" idx="1"/>
          </p:nvPr>
        </p:nvSpPr>
        <p:spPr>
          <a:xfrm>
            <a:off x="723900" y="4670125"/>
            <a:ext cx="11557000" cy="5083475"/>
          </a:xfrm>
          <a:prstGeom prst="rect">
            <a:avLst/>
          </a:prstGeom>
          <a:noFill/>
          <a:ln>
            <a:noFill/>
          </a:ln>
        </p:spPr>
        <p:txBody>
          <a:bodyPr spcFirstLastPara="1" wrap="square" lIns="50800" tIns="50800" rIns="50800" bIns="50800" anchor="t" anchorCtr="0">
            <a:noAutofit/>
          </a:bodyPr>
          <a:lstStyle/>
          <a:p>
            <a:pPr marL="440690" lvl="0" indent="-400050" algn="l" rtl="0">
              <a:lnSpc>
                <a:spcPct val="100000"/>
              </a:lnSpc>
              <a:spcBef>
                <a:spcPts val="0"/>
              </a:spcBef>
              <a:spcAft>
                <a:spcPts val="0"/>
              </a:spcAft>
              <a:buClr>
                <a:srgbClr val="000000"/>
              </a:buClr>
              <a:buSzPts val="2800"/>
              <a:buFont typeface="Palatino"/>
              <a:buChar char="»"/>
            </a:pPr>
            <a:r>
              <a:rPr lang="en-US" sz="2800"/>
              <a:t>Avoid asking too demanding questions (w.r.t. time, effort)</a:t>
            </a:r>
            <a:endParaRPr/>
          </a:p>
        </p:txBody>
      </p:sp>
      <p:sp>
        <p:nvSpPr>
          <p:cNvPr id="839" name="Google Shape;839;p46"/>
          <p:cNvSpPr/>
          <p:nvPr/>
        </p:nvSpPr>
        <p:spPr>
          <a:xfrm>
            <a:off x="730250" y="2530319"/>
            <a:ext cx="11544300" cy="1247788"/>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Challenge </a:t>
            </a:r>
            <a:br>
              <a:rPr lang="en-US" sz="3200" u="none" strike="noStrike" cap="none">
                <a:solidFill>
                  <a:srgbClr val="000000"/>
                </a:solidFill>
                <a:latin typeface="Helvetica" pitchFamily="2" charset="0"/>
                <a:ea typeface="Palatino"/>
                <a:cs typeface="Palatino"/>
                <a:sym typeface="Palatino"/>
              </a:rPr>
            </a:br>
            <a:r>
              <a:rPr lang="en-US" sz="3200" u="none" strike="noStrike" cap="none">
                <a:solidFill>
                  <a:schemeClr val="accent5"/>
                </a:solidFill>
                <a:latin typeface="Helvetica" pitchFamily="2" charset="0"/>
                <a:ea typeface="Palatino"/>
                <a:cs typeface="Palatino"/>
                <a:sym typeface="Palatino"/>
              </a:rPr>
              <a:t>Design a clear, simple and consistent survey questionnaire</a:t>
            </a:r>
            <a:endParaRPr dirty="0"/>
          </a:p>
          <a:p>
            <a:pPr marL="57798" marR="57798" lvl="0" indent="0" algn="ctr" rtl="0">
              <a:lnSpc>
                <a:spcPct val="100000"/>
              </a:lnSpc>
              <a:spcBef>
                <a:spcPts val="0"/>
              </a:spcBef>
              <a:spcAft>
                <a:spcPts val="0"/>
              </a:spcAft>
              <a:buClr>
                <a:srgbClr val="000000"/>
              </a:buClr>
              <a:buSzPts val="1200"/>
              <a:buFont typeface="Palatino"/>
              <a:buNone/>
            </a:pPr>
            <a:endParaRPr sz="1200" b="1" i="0" u="none" strike="noStrike" cap="none" dirty="0">
              <a:solidFill>
                <a:schemeClr val="accent5"/>
              </a:solidFill>
              <a:latin typeface="Helvetica Neue"/>
              <a:ea typeface="Helvetica Neue"/>
              <a:cs typeface="Helvetica Neue"/>
              <a:sym typeface="Helvetica Neue"/>
            </a:endParaRPr>
          </a:p>
        </p:txBody>
      </p:sp>
      <p:pic>
        <p:nvPicPr>
          <p:cNvPr id="840" name="Google Shape;840;p46" descr="Image"/>
          <p:cNvPicPr preferRelativeResize="0"/>
          <p:nvPr/>
        </p:nvPicPr>
        <p:blipFill rotWithShape="1">
          <a:blip r:embed="rId3">
            <a:alphaModFix/>
          </a:blip>
          <a:srcRect/>
          <a:stretch/>
        </p:blipFill>
        <p:spPr>
          <a:xfrm>
            <a:off x="858831" y="5482932"/>
            <a:ext cx="10403878" cy="310499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7"/>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Questionnaire design</a:t>
            </a:r>
            <a:endParaRPr/>
          </a:p>
        </p:txBody>
      </p:sp>
      <p:sp>
        <p:nvSpPr>
          <p:cNvPr id="846" name="Google Shape;846;p47"/>
          <p:cNvSpPr txBox="1">
            <a:spLocks noGrp="1"/>
          </p:cNvSpPr>
          <p:nvPr>
            <p:ph type="body" idx="1"/>
          </p:nvPr>
        </p:nvSpPr>
        <p:spPr>
          <a:xfrm>
            <a:off x="723900" y="4670125"/>
            <a:ext cx="11557000" cy="5083475"/>
          </a:xfrm>
          <a:prstGeom prst="rect">
            <a:avLst/>
          </a:prstGeom>
          <a:noFill/>
          <a:ln>
            <a:noFill/>
          </a:ln>
        </p:spPr>
        <p:txBody>
          <a:bodyPr spcFirstLastPara="1" wrap="square" lIns="50800" tIns="50800" rIns="50800" bIns="50800" anchor="t" anchorCtr="0">
            <a:noAutofit/>
          </a:bodyPr>
          <a:lstStyle/>
          <a:p>
            <a:pPr marL="440690" lvl="0" indent="-400050" algn="l" rtl="0">
              <a:lnSpc>
                <a:spcPct val="100000"/>
              </a:lnSpc>
              <a:spcBef>
                <a:spcPts val="0"/>
              </a:spcBef>
              <a:spcAft>
                <a:spcPts val="0"/>
              </a:spcAft>
              <a:buClr>
                <a:srgbClr val="000000"/>
              </a:buClr>
              <a:buSzPts val="2800"/>
              <a:buFont typeface="Palatino"/>
              <a:buChar char="»"/>
            </a:pPr>
            <a:r>
              <a:rPr lang="en-US" sz="2800"/>
              <a:t>Select the appropriate response formats and scales</a:t>
            </a:r>
            <a:endParaRPr/>
          </a:p>
        </p:txBody>
      </p:sp>
      <p:sp>
        <p:nvSpPr>
          <p:cNvPr id="847" name="Google Shape;847;p47"/>
          <p:cNvSpPr/>
          <p:nvPr/>
        </p:nvSpPr>
        <p:spPr>
          <a:xfrm>
            <a:off x="730250" y="2530319"/>
            <a:ext cx="11544300" cy="1247788"/>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Challenge </a:t>
            </a:r>
            <a:br>
              <a:rPr lang="en-US" sz="3200" u="none" strike="noStrike" cap="none">
                <a:solidFill>
                  <a:srgbClr val="000000"/>
                </a:solidFill>
                <a:latin typeface="Helvetica" pitchFamily="2" charset="0"/>
                <a:ea typeface="Palatino"/>
                <a:cs typeface="Palatino"/>
                <a:sym typeface="Palatino"/>
              </a:rPr>
            </a:br>
            <a:r>
              <a:rPr lang="en-US" sz="3200" u="none" strike="noStrike" cap="none">
                <a:solidFill>
                  <a:schemeClr val="accent5"/>
                </a:solidFill>
                <a:latin typeface="Helvetica" pitchFamily="2" charset="0"/>
                <a:ea typeface="Palatino"/>
                <a:cs typeface="Palatino"/>
                <a:sym typeface="Palatino"/>
              </a:rPr>
              <a:t>Design a clear, simple and consistent survey questionnaire</a:t>
            </a:r>
            <a:endParaRPr dirty="0"/>
          </a:p>
          <a:p>
            <a:pPr marL="57798" marR="57798" lvl="0" indent="0" algn="ctr" rtl="0">
              <a:lnSpc>
                <a:spcPct val="100000"/>
              </a:lnSpc>
              <a:spcBef>
                <a:spcPts val="0"/>
              </a:spcBef>
              <a:spcAft>
                <a:spcPts val="0"/>
              </a:spcAft>
              <a:buClr>
                <a:srgbClr val="000000"/>
              </a:buClr>
              <a:buSzPts val="1200"/>
              <a:buFont typeface="Palatino"/>
              <a:buNone/>
            </a:pPr>
            <a:endParaRPr sz="1200" b="1" i="0" u="none" strike="noStrike" cap="none" dirty="0">
              <a:solidFill>
                <a:schemeClr val="accent5"/>
              </a:solidFill>
              <a:latin typeface="Helvetica Neue"/>
              <a:ea typeface="Helvetica Neue"/>
              <a:cs typeface="Helvetica Neue"/>
              <a:sym typeface="Helvetica Neue"/>
            </a:endParaRPr>
          </a:p>
        </p:txBody>
      </p:sp>
      <p:pic>
        <p:nvPicPr>
          <p:cNvPr id="848" name="Google Shape;848;p47" descr="Image"/>
          <p:cNvPicPr preferRelativeResize="0"/>
          <p:nvPr/>
        </p:nvPicPr>
        <p:blipFill rotWithShape="1">
          <a:blip r:embed="rId3">
            <a:alphaModFix/>
          </a:blip>
          <a:srcRect/>
          <a:stretch/>
        </p:blipFill>
        <p:spPr>
          <a:xfrm>
            <a:off x="7621892" y="7608445"/>
            <a:ext cx="4342507" cy="1358880"/>
          </a:xfrm>
          <a:prstGeom prst="rect">
            <a:avLst/>
          </a:prstGeom>
          <a:noFill/>
          <a:ln>
            <a:noFill/>
          </a:ln>
        </p:spPr>
      </p:pic>
      <p:pic>
        <p:nvPicPr>
          <p:cNvPr id="849" name="Google Shape;849;p47" descr="Image"/>
          <p:cNvPicPr preferRelativeResize="0"/>
          <p:nvPr/>
        </p:nvPicPr>
        <p:blipFill rotWithShape="1">
          <a:blip r:embed="rId4">
            <a:alphaModFix/>
          </a:blip>
          <a:srcRect/>
          <a:stretch/>
        </p:blipFill>
        <p:spPr>
          <a:xfrm>
            <a:off x="886376" y="5655540"/>
            <a:ext cx="5223111" cy="3112645"/>
          </a:xfrm>
          <a:prstGeom prst="rect">
            <a:avLst/>
          </a:prstGeom>
          <a:noFill/>
          <a:ln>
            <a:noFill/>
          </a:ln>
        </p:spPr>
      </p:pic>
      <p:pic>
        <p:nvPicPr>
          <p:cNvPr id="850" name="Google Shape;850;p47" descr="Line Line"/>
          <p:cNvPicPr preferRelativeResize="0"/>
          <p:nvPr/>
        </p:nvPicPr>
        <p:blipFill rotWithShape="1">
          <a:blip r:embed="rId5">
            <a:alphaModFix/>
          </a:blip>
          <a:srcRect/>
          <a:stretch/>
        </p:blipFill>
        <p:spPr>
          <a:xfrm rot="-1587405">
            <a:off x="731835" y="7186462"/>
            <a:ext cx="5828158" cy="50801"/>
          </a:xfrm>
          <a:prstGeom prst="rect">
            <a:avLst/>
          </a:prstGeom>
          <a:noFill/>
          <a:ln>
            <a:noFill/>
          </a:ln>
        </p:spPr>
      </p:pic>
      <p:sp>
        <p:nvSpPr>
          <p:cNvPr id="851" name="Google Shape;851;p47"/>
          <p:cNvSpPr/>
          <p:nvPr/>
        </p:nvSpPr>
        <p:spPr>
          <a:xfrm rot="1047">
            <a:off x="5854731" y="7652939"/>
            <a:ext cx="1270001" cy="1270001"/>
          </a:xfrm>
          <a:prstGeom prst="rightArrow">
            <a:avLst>
              <a:gd name="adj1" fmla="val 32000"/>
              <a:gd name="adj2" fmla="val 64000"/>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pic>
        <p:nvPicPr>
          <p:cNvPr id="852" name="Google Shape;852;p47" descr="Image"/>
          <p:cNvPicPr preferRelativeResize="0"/>
          <p:nvPr/>
        </p:nvPicPr>
        <p:blipFill rotWithShape="1">
          <a:blip r:embed="rId6">
            <a:alphaModFix/>
          </a:blip>
          <a:srcRect/>
          <a:stretch/>
        </p:blipFill>
        <p:spPr>
          <a:xfrm>
            <a:off x="7572386" y="5682216"/>
            <a:ext cx="4441518" cy="152395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48"/>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Response formats and scales</a:t>
            </a:r>
            <a:endParaRPr/>
          </a:p>
        </p:txBody>
      </p:sp>
      <p:graphicFrame>
        <p:nvGraphicFramePr>
          <p:cNvPr id="858" name="Google Shape;858;p48"/>
          <p:cNvGraphicFramePr/>
          <p:nvPr/>
        </p:nvGraphicFramePr>
        <p:xfrm>
          <a:off x="477324" y="2206521"/>
          <a:ext cx="12050150" cy="6928650"/>
        </p:xfrm>
        <a:graphic>
          <a:graphicData uri="http://schemas.openxmlformats.org/drawingml/2006/table">
            <a:tbl>
              <a:tblPr firstRow="1" firstCol="1">
                <a:noFill/>
                <a:tableStyleId>{0BC5E3C7-3745-4C33-98EF-145BFDAC39B9}</a:tableStyleId>
              </a:tblPr>
              <a:tblGrid>
                <a:gridCol w="2098800">
                  <a:extLst>
                    <a:ext uri="{9D8B030D-6E8A-4147-A177-3AD203B41FA5}">
                      <a16:colId xmlns:a16="http://schemas.microsoft.com/office/drawing/2014/main" val="20000"/>
                    </a:ext>
                  </a:extLst>
                </a:gridCol>
                <a:gridCol w="1776875">
                  <a:extLst>
                    <a:ext uri="{9D8B030D-6E8A-4147-A177-3AD203B41FA5}">
                      <a16:colId xmlns:a16="http://schemas.microsoft.com/office/drawing/2014/main" val="20001"/>
                    </a:ext>
                  </a:extLst>
                </a:gridCol>
                <a:gridCol w="2158175">
                  <a:extLst>
                    <a:ext uri="{9D8B030D-6E8A-4147-A177-3AD203B41FA5}">
                      <a16:colId xmlns:a16="http://schemas.microsoft.com/office/drawing/2014/main" val="20002"/>
                    </a:ext>
                  </a:extLst>
                </a:gridCol>
                <a:gridCol w="1999600">
                  <a:extLst>
                    <a:ext uri="{9D8B030D-6E8A-4147-A177-3AD203B41FA5}">
                      <a16:colId xmlns:a16="http://schemas.microsoft.com/office/drawing/2014/main" val="20003"/>
                    </a:ext>
                  </a:extLst>
                </a:gridCol>
                <a:gridCol w="2008350">
                  <a:extLst>
                    <a:ext uri="{9D8B030D-6E8A-4147-A177-3AD203B41FA5}">
                      <a16:colId xmlns:a16="http://schemas.microsoft.com/office/drawing/2014/main" val="20004"/>
                    </a:ext>
                  </a:extLst>
                </a:gridCol>
                <a:gridCol w="2008350">
                  <a:extLst>
                    <a:ext uri="{9D8B030D-6E8A-4147-A177-3AD203B41FA5}">
                      <a16:colId xmlns:a16="http://schemas.microsoft.com/office/drawing/2014/main" val="20005"/>
                    </a:ext>
                  </a:extLst>
                </a:gridCol>
              </a:tblGrid>
              <a:tr h="1803500">
                <a:tc>
                  <a:txBody>
                    <a:bodyPr/>
                    <a:lstStyle/>
                    <a:p>
                      <a:pPr marL="0" marR="57798" lvl="0" indent="0" algn="l" rtl="0">
                        <a:lnSpc>
                          <a:spcPct val="100000"/>
                        </a:lnSpc>
                        <a:spcBef>
                          <a:spcPts val="0"/>
                        </a:spcBef>
                        <a:spcAft>
                          <a:spcPts val="0"/>
                        </a:spcAft>
                        <a:buClr>
                          <a:schemeClr val="dk1"/>
                        </a:buClr>
                        <a:buSzPts val="1600"/>
                        <a:buFont typeface="Gill Sans"/>
                        <a:buNone/>
                      </a:pPr>
                      <a:endParaRPr sz="1600" u="none" strike="noStrike" cap="none" dirty="0"/>
                    </a:p>
                  </a:txBody>
                  <a:tcPr marL="50800" marR="50800" marT="50800" marB="50800">
                    <a:lnL w="28575" cap="flat" cmpd="sng">
                      <a:solidFill>
                        <a:srgbClr val="000000"/>
                      </a:solidFill>
                      <a:prstDash val="solid"/>
                      <a:round/>
                      <a:headEnd type="none" w="sm" len="sm"/>
                      <a:tailEnd type="none" w="sm" len="sm"/>
                    </a:lnL>
                  </a:tcPr>
                </a:tc>
                <a:tc>
                  <a:txBody>
                    <a:bodyPr/>
                    <a:lstStyle/>
                    <a:p>
                      <a:pPr marL="0" marR="57798" lvl="0" indent="0" algn="l" rtl="0">
                        <a:lnSpc>
                          <a:spcPct val="100000"/>
                        </a:lnSpc>
                        <a:spcBef>
                          <a:spcPts val="0"/>
                        </a:spcBef>
                        <a:spcAft>
                          <a:spcPts val="0"/>
                        </a:spcAft>
                        <a:buClr>
                          <a:schemeClr val="dk1"/>
                        </a:buClr>
                        <a:buSzPts val="2400"/>
                        <a:buFont typeface="Palatino"/>
                        <a:buNone/>
                      </a:pPr>
                      <a:r>
                        <a:rPr lang="en-US" sz="2400" b="0" i="0" u="none" strike="noStrike" cap="none">
                          <a:latin typeface="Helvetica" pitchFamily="2" charset="0"/>
                          <a:ea typeface="Palatino"/>
                          <a:cs typeface="Palatino"/>
                          <a:sym typeface="Palatino"/>
                        </a:rPr>
                        <a:t>Nominal scale</a:t>
                      </a:r>
                      <a:endParaRPr dirty="0"/>
                    </a:p>
                  </a:txBody>
                  <a:tcPr marL="50800" marR="50800" marT="50800" marB="50800"/>
                </a:tc>
                <a:tc>
                  <a:txBody>
                    <a:bodyPr/>
                    <a:lstStyle/>
                    <a:p>
                      <a:pPr marL="0" marR="57798" lvl="0" indent="0" algn="l" rtl="0">
                        <a:lnSpc>
                          <a:spcPct val="100000"/>
                        </a:lnSpc>
                        <a:spcBef>
                          <a:spcPts val="0"/>
                        </a:spcBef>
                        <a:spcAft>
                          <a:spcPts val="0"/>
                        </a:spcAft>
                        <a:buClr>
                          <a:schemeClr val="dk1"/>
                        </a:buClr>
                        <a:buSzPts val="2400"/>
                        <a:buFont typeface="Palatino"/>
                        <a:buNone/>
                      </a:pPr>
                      <a:r>
                        <a:rPr lang="en-US" sz="2400" b="0" i="0" u="none" strike="noStrike" cap="none">
                          <a:latin typeface="Helvetica" pitchFamily="2" charset="0"/>
                          <a:ea typeface="Palatino"/>
                          <a:cs typeface="Palatino"/>
                          <a:sym typeface="Palatino"/>
                        </a:rPr>
                        <a:t>Ordinal  (and “Likert”) scales</a:t>
                      </a:r>
                      <a:endParaRPr dirty="0"/>
                    </a:p>
                  </a:txBody>
                  <a:tcPr marL="50800" marR="50800" marT="50800" marB="50800"/>
                </a:tc>
                <a:tc>
                  <a:txBody>
                    <a:bodyPr/>
                    <a:lstStyle/>
                    <a:p>
                      <a:pPr marL="0" marR="57798" lvl="0" indent="0" algn="l" rtl="0">
                        <a:lnSpc>
                          <a:spcPct val="100000"/>
                        </a:lnSpc>
                        <a:spcBef>
                          <a:spcPts val="0"/>
                        </a:spcBef>
                        <a:spcAft>
                          <a:spcPts val="0"/>
                        </a:spcAft>
                        <a:buClr>
                          <a:schemeClr val="dk1"/>
                        </a:buClr>
                        <a:buSzPts val="2400"/>
                        <a:buFont typeface="Palatino"/>
                        <a:buNone/>
                      </a:pPr>
                      <a:r>
                        <a:rPr lang="en-US" sz="2400" b="0" i="0" u="none" strike="noStrike" cap="none">
                          <a:latin typeface="Helvetica" pitchFamily="2" charset="0"/>
                          <a:ea typeface="Palatino"/>
                          <a:cs typeface="Palatino"/>
                          <a:sym typeface="Palatino"/>
                        </a:rPr>
                        <a:t>Interval scale</a:t>
                      </a:r>
                      <a:endParaRPr dirty="0"/>
                    </a:p>
                  </a:txBody>
                  <a:tcPr marL="50800" marR="50800" marT="50800" marB="50800"/>
                </a:tc>
                <a:tc>
                  <a:txBody>
                    <a:bodyPr/>
                    <a:lstStyle/>
                    <a:p>
                      <a:pPr marL="0" marR="57798" lvl="0" indent="0" algn="l" rtl="0">
                        <a:lnSpc>
                          <a:spcPct val="100000"/>
                        </a:lnSpc>
                        <a:spcBef>
                          <a:spcPts val="0"/>
                        </a:spcBef>
                        <a:spcAft>
                          <a:spcPts val="0"/>
                        </a:spcAft>
                        <a:buClr>
                          <a:schemeClr val="dk1"/>
                        </a:buClr>
                        <a:buSzPts val="2400"/>
                        <a:buFont typeface="Palatino"/>
                        <a:buNone/>
                      </a:pPr>
                      <a:r>
                        <a:rPr lang="en-US" sz="2400" b="0" i="0" u="none" strike="noStrike" cap="none">
                          <a:latin typeface="Helvetica" pitchFamily="2" charset="0"/>
                          <a:ea typeface="Palatino"/>
                          <a:cs typeface="Palatino"/>
                          <a:sym typeface="Palatino"/>
                        </a:rPr>
                        <a:t>Free-text responses</a:t>
                      </a:r>
                      <a:endParaRPr dirty="0"/>
                    </a:p>
                  </a:txBody>
                  <a:tcPr marL="50800" marR="50800" marT="50800" marB="50800"/>
                </a:tc>
                <a:tc>
                  <a:txBody>
                    <a:bodyPr/>
                    <a:lstStyle/>
                    <a:p>
                      <a:pPr marL="0" marR="57798" lvl="0" indent="0" algn="l" rtl="0">
                        <a:lnSpc>
                          <a:spcPct val="100000"/>
                        </a:lnSpc>
                        <a:spcBef>
                          <a:spcPts val="0"/>
                        </a:spcBef>
                        <a:spcAft>
                          <a:spcPts val="0"/>
                        </a:spcAft>
                        <a:buClr>
                          <a:schemeClr val="dk1"/>
                        </a:buClr>
                        <a:buSzPts val="2400"/>
                        <a:buFont typeface="Palatino"/>
                        <a:buNone/>
                      </a:pPr>
                      <a:r>
                        <a:rPr lang="en-US" sz="2400" b="0" i="0" u="none" strike="noStrike" cap="none">
                          <a:latin typeface="Helvetica" pitchFamily="2" charset="0"/>
                          <a:ea typeface="Palatino"/>
                          <a:cs typeface="Palatino"/>
                          <a:sym typeface="Palatino"/>
                        </a:rPr>
                        <a:t>Numeric values</a:t>
                      </a:r>
                      <a:endParaRPr dirty="0"/>
                    </a:p>
                  </a:txBody>
                  <a:tcPr marL="50800" marR="50800" marT="50800" marB="50800">
                    <a:lnR w="28575" cap="flat" cmpd="sng">
                      <a:solidFill>
                        <a:srgbClr val="000000"/>
                      </a:solidFill>
                      <a:prstDash val="solid"/>
                      <a:round/>
                      <a:headEnd type="none" w="sm" len="sm"/>
                      <a:tailEnd type="none" w="sm" len="sm"/>
                    </a:lnR>
                  </a:tcPr>
                </a:tc>
                <a:extLst>
                  <a:ext uri="{0D108BD9-81ED-4DB2-BD59-A6C34878D82A}">
                    <a16:rowId xmlns:a16="http://schemas.microsoft.com/office/drawing/2014/main" val="10000"/>
                  </a:ext>
                </a:extLst>
              </a:tr>
              <a:tr h="2917725">
                <a:tc>
                  <a:txBody>
                    <a:bodyPr/>
                    <a:lstStyle/>
                    <a:p>
                      <a:pPr marL="0" marR="57798" lvl="0" indent="0" algn="l" rtl="0">
                        <a:lnSpc>
                          <a:spcPct val="100000"/>
                        </a:lnSpc>
                        <a:spcBef>
                          <a:spcPts val="0"/>
                        </a:spcBef>
                        <a:spcAft>
                          <a:spcPts val="0"/>
                        </a:spcAft>
                        <a:buClr>
                          <a:schemeClr val="dk1"/>
                        </a:buClr>
                        <a:buSzPts val="2400"/>
                        <a:buFont typeface="Palatino"/>
                        <a:buNone/>
                      </a:pPr>
                      <a:r>
                        <a:rPr lang="en-US" sz="2400" b="0" i="0" u="none" strike="noStrike" cap="none">
                          <a:latin typeface="Helvetica" pitchFamily="2" charset="0"/>
                          <a:ea typeface="Palatino"/>
                          <a:cs typeface="Palatino"/>
                          <a:sym typeface="Palatino"/>
                        </a:rPr>
                        <a:t>Characteristic</a:t>
                      </a:r>
                      <a:endParaRPr dirty="0"/>
                    </a:p>
                  </a:txBody>
                  <a:tcPr marL="50800" marR="50800" marT="50800" marB="50800"/>
                </a:tc>
                <a:tc>
                  <a:txBody>
                    <a:bodyPr/>
                    <a:lstStyle/>
                    <a:p>
                      <a:pPr marL="326390" marR="57798" lvl="0" indent="-285750" algn="l" rtl="0">
                        <a:lnSpc>
                          <a:spcPct val="100000"/>
                        </a:lnSpc>
                        <a:spcBef>
                          <a:spcPts val="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Closed questions</a:t>
                      </a:r>
                      <a:endParaRPr dirty="0"/>
                    </a:p>
                  </a:txBody>
                  <a:tcPr marL="50800" marR="50800" marT="50800" marB="50800"/>
                </a:tc>
                <a:tc>
                  <a:txBody>
                    <a:bodyPr/>
                    <a:lstStyle/>
                    <a:p>
                      <a:pPr marL="326390" marR="57798" lvl="0" indent="-285750" algn="l" rtl="0">
                        <a:lnSpc>
                          <a:spcPct val="100000"/>
                        </a:lnSpc>
                        <a:spcBef>
                          <a:spcPts val="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Closed questions</a:t>
                      </a:r>
                      <a:endParaRPr dirty="0"/>
                    </a:p>
                    <a:p>
                      <a:pPr marL="326390" marR="57798" lvl="0" indent="-285750" algn="l" rtl="0">
                        <a:lnSpc>
                          <a:spcPct val="100000"/>
                        </a:lnSpc>
                        <a:spcBef>
                          <a:spcPts val="90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Not always equally distributed</a:t>
                      </a:r>
                      <a:endParaRPr dirty="0"/>
                    </a:p>
                    <a:p>
                      <a:pPr marL="326390" marR="57798" lvl="0" indent="-285750" algn="l" rtl="0">
                        <a:lnSpc>
                          <a:spcPct val="100000"/>
                        </a:lnSpc>
                        <a:spcBef>
                          <a:spcPts val="90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No distance measure </a:t>
                      </a:r>
                      <a:endParaRPr dirty="0"/>
                    </a:p>
                  </a:txBody>
                  <a:tcPr marL="50800" marR="50800" marT="50800" marB="50800"/>
                </a:tc>
                <a:tc>
                  <a:txBody>
                    <a:bodyPr/>
                    <a:lstStyle/>
                    <a:p>
                      <a:pPr marL="326390" marR="57798" lvl="0" indent="-285750" algn="l" rtl="0">
                        <a:lnSpc>
                          <a:spcPct val="100000"/>
                        </a:lnSpc>
                        <a:spcBef>
                          <a:spcPts val="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Closed questions</a:t>
                      </a:r>
                      <a:endParaRPr dirty="0"/>
                    </a:p>
                    <a:p>
                      <a:pPr marL="326390" marR="57798" lvl="0" indent="-285750" algn="l" rtl="0">
                        <a:lnSpc>
                          <a:spcPct val="100000"/>
                        </a:lnSpc>
                        <a:spcBef>
                          <a:spcPts val="90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Considered equally distributed</a:t>
                      </a:r>
                      <a:endParaRPr dirty="0"/>
                    </a:p>
                  </a:txBody>
                  <a:tcPr marL="50800" marR="50800" marT="50800" marB="50800"/>
                </a:tc>
                <a:tc>
                  <a:txBody>
                    <a:bodyPr/>
                    <a:lstStyle/>
                    <a:p>
                      <a:pPr marL="326390" marR="57798" lvl="0" indent="-285750" algn="l" rtl="0">
                        <a:lnSpc>
                          <a:spcPct val="100000"/>
                        </a:lnSpc>
                        <a:spcBef>
                          <a:spcPts val="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Open questions</a:t>
                      </a:r>
                      <a:endParaRPr dirty="0"/>
                    </a:p>
                    <a:p>
                      <a:pPr marL="326390" marR="57798" lvl="0" indent="-285750" algn="l" rtl="0">
                        <a:lnSpc>
                          <a:spcPct val="100000"/>
                        </a:lnSpc>
                        <a:spcBef>
                          <a:spcPts val="90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Allow “coding”</a:t>
                      </a:r>
                      <a:endParaRPr dirty="0"/>
                    </a:p>
                  </a:txBody>
                  <a:tcPr marL="50800" marR="50800" marT="50800" marB="50800"/>
                </a:tc>
                <a:tc>
                  <a:txBody>
                    <a:bodyPr/>
                    <a:lstStyle/>
                    <a:p>
                      <a:pPr marL="326390" marR="57798" lvl="0" indent="-285750" algn="l" rtl="0">
                        <a:lnSpc>
                          <a:spcPct val="100000"/>
                        </a:lnSpc>
                        <a:spcBef>
                          <a:spcPts val="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Open questions</a:t>
                      </a:r>
                      <a:endParaRPr dirty="0"/>
                    </a:p>
                  </a:txBody>
                  <a:tcPr marL="50800" marR="50800" marT="50800" marB="50800">
                    <a:lnR w="28575" cap="flat" cmpd="sng">
                      <a:solidFill>
                        <a:srgbClr val="000000"/>
                      </a:solidFill>
                      <a:prstDash val="solid"/>
                      <a:round/>
                      <a:headEnd type="none" w="sm" len="sm"/>
                      <a:tailEnd type="none" w="sm" len="sm"/>
                    </a:lnR>
                  </a:tcPr>
                </a:tc>
                <a:extLst>
                  <a:ext uri="{0D108BD9-81ED-4DB2-BD59-A6C34878D82A}">
                    <a16:rowId xmlns:a16="http://schemas.microsoft.com/office/drawing/2014/main" val="10001"/>
                  </a:ext>
                </a:extLst>
              </a:tr>
              <a:tr h="2207425">
                <a:tc>
                  <a:txBody>
                    <a:bodyPr/>
                    <a:lstStyle/>
                    <a:p>
                      <a:pPr marL="0" marR="57798" lvl="0" indent="0" algn="l" rtl="0">
                        <a:lnSpc>
                          <a:spcPct val="100000"/>
                        </a:lnSpc>
                        <a:spcBef>
                          <a:spcPts val="0"/>
                        </a:spcBef>
                        <a:spcAft>
                          <a:spcPts val="0"/>
                        </a:spcAft>
                        <a:buClr>
                          <a:schemeClr val="dk1"/>
                        </a:buClr>
                        <a:buSzPts val="2400"/>
                        <a:buFont typeface="Palatino"/>
                        <a:buNone/>
                      </a:pPr>
                      <a:r>
                        <a:rPr lang="en-US" sz="2400" b="0" i="0" u="none" strike="noStrike" cap="none">
                          <a:latin typeface="Helvetica" pitchFamily="2" charset="0"/>
                          <a:ea typeface="Palatino"/>
                          <a:cs typeface="Palatino"/>
                          <a:sym typeface="Palatino"/>
                        </a:rPr>
                        <a:t>Analysis</a:t>
                      </a:r>
                      <a:endParaRPr dirty="0"/>
                    </a:p>
                  </a:txBody>
                  <a:tcPr marL="50800" marR="50800" marT="50800" marB="50800">
                    <a:lnB w="28575" cap="flat" cmpd="sng">
                      <a:solidFill>
                        <a:srgbClr val="000000"/>
                      </a:solidFill>
                      <a:prstDash val="solid"/>
                      <a:round/>
                      <a:headEnd type="none" w="sm" len="sm"/>
                      <a:tailEnd type="none" w="sm" len="sm"/>
                    </a:lnB>
                  </a:tcPr>
                </a:tc>
                <a:tc>
                  <a:txBody>
                    <a:bodyPr/>
                    <a:lstStyle/>
                    <a:p>
                      <a:pPr marL="326390" marR="57798" lvl="0" indent="-285750" algn="l" rtl="0">
                        <a:lnSpc>
                          <a:spcPct val="100000"/>
                        </a:lnSpc>
                        <a:spcBef>
                          <a:spcPts val="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Statistical analysis based on frequency</a:t>
                      </a:r>
                      <a:endParaRPr dirty="0"/>
                    </a:p>
                  </a:txBody>
                  <a:tcPr marL="50800" marR="50800" marT="50800" marB="50800">
                    <a:lnB w="28575" cap="flat" cmpd="sng">
                      <a:solidFill>
                        <a:srgbClr val="000000"/>
                      </a:solidFill>
                      <a:prstDash val="solid"/>
                      <a:round/>
                      <a:headEnd type="none" w="sm" len="sm"/>
                      <a:tailEnd type="none" w="sm" len="sm"/>
                    </a:lnB>
                  </a:tcPr>
                </a:tc>
                <a:tc>
                  <a:txBody>
                    <a:bodyPr/>
                    <a:lstStyle/>
                    <a:p>
                      <a:pPr marL="326390" marR="57798" lvl="0" indent="-285750" algn="l" rtl="0">
                        <a:lnSpc>
                          <a:spcPct val="100000"/>
                        </a:lnSpc>
                        <a:spcBef>
                          <a:spcPts val="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Significantly restricts statistical analysis</a:t>
                      </a:r>
                      <a:endParaRPr dirty="0"/>
                    </a:p>
                  </a:txBody>
                  <a:tcPr marL="50800" marR="50800" marT="50800" marB="50800">
                    <a:lnB w="28575" cap="flat" cmpd="sng">
                      <a:solidFill>
                        <a:srgbClr val="000000"/>
                      </a:solidFill>
                      <a:prstDash val="solid"/>
                      <a:round/>
                      <a:headEnd type="none" w="sm" len="sm"/>
                      <a:tailEnd type="none" w="sm" len="sm"/>
                    </a:lnB>
                  </a:tcPr>
                </a:tc>
                <a:tc>
                  <a:txBody>
                    <a:bodyPr/>
                    <a:lstStyle/>
                    <a:p>
                      <a:pPr marL="326390" marR="57798" lvl="0" indent="-285750" algn="l" rtl="0">
                        <a:lnSpc>
                          <a:spcPct val="100000"/>
                        </a:lnSpc>
                        <a:spcBef>
                          <a:spcPts val="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Statistical analysis less restrictive</a:t>
                      </a:r>
                      <a:endParaRPr dirty="0"/>
                    </a:p>
                  </a:txBody>
                  <a:tcPr marL="50800" marR="50800" marT="50800" marB="50800">
                    <a:lnB w="28575" cap="flat" cmpd="sng">
                      <a:solidFill>
                        <a:srgbClr val="000000"/>
                      </a:solidFill>
                      <a:prstDash val="solid"/>
                      <a:round/>
                      <a:headEnd type="none" w="sm" len="sm"/>
                      <a:tailEnd type="none" w="sm" len="sm"/>
                    </a:lnB>
                  </a:tcPr>
                </a:tc>
                <a:tc>
                  <a:txBody>
                    <a:bodyPr/>
                    <a:lstStyle/>
                    <a:p>
                      <a:pPr marL="326390" marR="57798" lvl="0" indent="-285750" algn="l" rtl="0">
                        <a:lnSpc>
                          <a:spcPct val="100000"/>
                        </a:lnSpc>
                        <a:spcBef>
                          <a:spcPts val="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Content analysis</a:t>
                      </a:r>
                      <a:endParaRPr dirty="0"/>
                    </a:p>
                    <a:p>
                      <a:pPr marL="326390" marR="57798" lvl="0" indent="-285750" algn="l" rtl="0">
                        <a:lnSpc>
                          <a:spcPct val="100000"/>
                        </a:lnSpc>
                        <a:spcBef>
                          <a:spcPts val="90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High effort on data analysis</a:t>
                      </a:r>
                      <a:endParaRPr dirty="0"/>
                    </a:p>
                  </a:txBody>
                  <a:tcPr marL="50800" marR="50800" marT="50800" marB="50800">
                    <a:lnB w="28575" cap="flat" cmpd="sng">
                      <a:solidFill>
                        <a:srgbClr val="000000"/>
                      </a:solidFill>
                      <a:prstDash val="solid"/>
                      <a:round/>
                      <a:headEnd type="none" w="sm" len="sm"/>
                      <a:tailEnd type="none" w="sm" len="sm"/>
                    </a:lnB>
                  </a:tcPr>
                </a:tc>
                <a:tc>
                  <a:txBody>
                    <a:bodyPr/>
                    <a:lstStyle/>
                    <a:p>
                      <a:pPr marL="326390" marR="57798" lvl="0" indent="-285750" algn="l" rtl="0">
                        <a:lnSpc>
                          <a:spcPct val="100000"/>
                        </a:lnSpc>
                        <a:spcBef>
                          <a:spcPts val="0"/>
                        </a:spcBef>
                        <a:spcAft>
                          <a:spcPts val="0"/>
                        </a:spcAft>
                        <a:buClr>
                          <a:schemeClr val="dk1"/>
                        </a:buClr>
                        <a:buSzPts val="2000"/>
                        <a:buFont typeface="Palatino"/>
                        <a:buChar char="•"/>
                      </a:pPr>
                      <a:r>
                        <a:rPr lang="en-US" sz="2000" b="0" i="0" u="none" strike="noStrike" cap="none">
                          <a:latin typeface="Helvetica" pitchFamily="2" charset="0"/>
                          <a:ea typeface="Palatino"/>
                          <a:cs typeface="Palatino"/>
                          <a:sym typeface="Palatino"/>
                        </a:rPr>
                        <a:t>Allow a wide range of statistical analysis</a:t>
                      </a:r>
                      <a:endParaRPr dirty="0"/>
                    </a:p>
                  </a:txBody>
                  <a:tcPr marL="50800" marR="50800" marT="50800" marB="50800">
                    <a:lnR w="28575" cap="flat" cmpd="sng">
                      <a:solidFill>
                        <a:srgbClr val="000000"/>
                      </a:solidFill>
                      <a:prstDash val="solid"/>
                      <a:round/>
                      <a:headEnd type="none" w="sm" len="sm"/>
                      <a:tailEnd type="none" w="sm" len="sm"/>
                    </a:lnR>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49"/>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Questionnaire design</a:t>
            </a:r>
            <a:endParaRPr/>
          </a:p>
        </p:txBody>
      </p:sp>
      <p:sp>
        <p:nvSpPr>
          <p:cNvPr id="864" name="Google Shape;864;p49"/>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383540" lvl="0" indent="-114300" algn="l" rtl="0">
              <a:lnSpc>
                <a:spcPct val="100000"/>
              </a:lnSpc>
              <a:spcBef>
                <a:spcPts val="0"/>
              </a:spcBef>
              <a:spcAft>
                <a:spcPts val="0"/>
              </a:spcAft>
              <a:buClr>
                <a:srgbClr val="000000"/>
              </a:buClr>
              <a:buSzPts val="3600"/>
              <a:buFont typeface="Palatino"/>
              <a:buNone/>
            </a:pPr>
            <a:endParaRPr/>
          </a:p>
          <a:p>
            <a:pPr marL="383540" lvl="0" indent="-114300" algn="l" rtl="0">
              <a:lnSpc>
                <a:spcPct val="100000"/>
              </a:lnSpc>
              <a:spcBef>
                <a:spcPts val="1000"/>
              </a:spcBef>
              <a:spcAft>
                <a:spcPts val="0"/>
              </a:spcAft>
              <a:buClr>
                <a:srgbClr val="000000"/>
              </a:buClr>
              <a:buSzPts val="3600"/>
              <a:buFont typeface="Palatino"/>
              <a:buNone/>
            </a:pPr>
            <a:endParaRPr/>
          </a:p>
          <a:p>
            <a:pPr marL="440690" lvl="0" indent="-171450" algn="l" rtl="0">
              <a:lnSpc>
                <a:spcPct val="100000"/>
              </a:lnSpc>
              <a:spcBef>
                <a:spcPts val="1000"/>
              </a:spcBef>
              <a:spcAft>
                <a:spcPts val="0"/>
              </a:spcAft>
              <a:buClr>
                <a:srgbClr val="000000"/>
              </a:buClr>
              <a:buSzPts val="3600"/>
              <a:buFont typeface="Palatino"/>
              <a:buNone/>
            </a:pPr>
            <a:endParaRPr/>
          </a:p>
          <a:p>
            <a:pPr marL="440690" lvl="0" indent="-400050" algn="l" rtl="0">
              <a:lnSpc>
                <a:spcPct val="100000"/>
              </a:lnSpc>
              <a:spcBef>
                <a:spcPts val="1000"/>
              </a:spcBef>
              <a:spcAft>
                <a:spcPts val="0"/>
              </a:spcAft>
              <a:buClr>
                <a:srgbClr val="000000"/>
              </a:buClr>
              <a:buSzPts val="2800"/>
              <a:buFont typeface="Palatino"/>
              <a:buChar char="•"/>
            </a:pPr>
            <a:r>
              <a:rPr lang="en-US"/>
              <a:t>Remember: you have one shot only! </a:t>
            </a:r>
            <a:br>
              <a:rPr lang="en-US" sz="2800"/>
            </a:br>
            <a:r>
              <a:rPr lang="en-US" sz="2800"/>
              <a:t>(Once you started the survey, there is usually no way back.)</a:t>
            </a:r>
            <a:endParaRPr/>
          </a:p>
          <a:p>
            <a:pPr marL="383540" lvl="0" indent="-114300" algn="l" rtl="0">
              <a:lnSpc>
                <a:spcPct val="100000"/>
              </a:lnSpc>
              <a:spcBef>
                <a:spcPts val="1000"/>
              </a:spcBef>
              <a:spcAft>
                <a:spcPts val="0"/>
              </a:spcAft>
              <a:buClr>
                <a:srgbClr val="000000"/>
              </a:buClr>
              <a:buSzPts val="3600"/>
              <a:buFont typeface="Palatino"/>
              <a:buNone/>
            </a:pPr>
            <a:endParaRPr/>
          </a:p>
          <a:p>
            <a:pPr marL="440690" lvl="0" indent="-400050" algn="l" rtl="0">
              <a:lnSpc>
                <a:spcPct val="100000"/>
              </a:lnSpc>
              <a:spcBef>
                <a:spcPts val="1000"/>
              </a:spcBef>
              <a:spcAft>
                <a:spcPts val="0"/>
              </a:spcAft>
              <a:buClr>
                <a:srgbClr val="000000"/>
              </a:buClr>
              <a:buSzPts val="2800"/>
              <a:buFont typeface="Palatino"/>
              <a:buChar char="»"/>
            </a:pPr>
            <a:r>
              <a:rPr lang="en-US" sz="2800"/>
              <a:t>Pilot the survey instrument with respondents characteristic for your population!</a:t>
            </a:r>
            <a:endParaRPr/>
          </a:p>
          <a:p>
            <a:pPr marL="440690" lvl="0" indent="-400050" algn="l" rtl="0">
              <a:lnSpc>
                <a:spcPct val="100000"/>
              </a:lnSpc>
              <a:spcBef>
                <a:spcPts val="1000"/>
              </a:spcBef>
              <a:spcAft>
                <a:spcPts val="0"/>
              </a:spcAft>
              <a:buClr>
                <a:srgbClr val="000000"/>
              </a:buClr>
              <a:buSzPts val="2800"/>
              <a:buFont typeface="Palatino"/>
              <a:buChar char="»"/>
            </a:pPr>
            <a:r>
              <a:rPr lang="en-US" sz="2800"/>
              <a:t>Pilot the data (quantity and quality) by applying the planned data analysis techniques!</a:t>
            </a:r>
            <a:endParaRPr/>
          </a:p>
        </p:txBody>
      </p:sp>
      <p:sp>
        <p:nvSpPr>
          <p:cNvPr id="865" name="Google Shape;865;p49"/>
          <p:cNvSpPr/>
          <p:nvPr/>
        </p:nvSpPr>
        <p:spPr>
          <a:xfrm>
            <a:off x="730250" y="2530319"/>
            <a:ext cx="11544300" cy="1247788"/>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Challenge </a:t>
            </a:r>
            <a:br>
              <a:rPr lang="en-US" sz="3200" u="none" strike="noStrike" cap="none">
                <a:solidFill>
                  <a:srgbClr val="000000"/>
                </a:solidFill>
                <a:latin typeface="Helvetica" pitchFamily="2" charset="0"/>
                <a:ea typeface="Palatino"/>
                <a:cs typeface="Palatino"/>
                <a:sym typeface="Palatino"/>
              </a:rPr>
            </a:br>
            <a:r>
              <a:rPr lang="en-US" sz="3200" u="none" strike="noStrike" cap="none">
                <a:solidFill>
                  <a:schemeClr val="accent5"/>
                </a:solidFill>
                <a:latin typeface="Helvetica" pitchFamily="2" charset="0"/>
                <a:ea typeface="Palatino"/>
                <a:cs typeface="Palatino"/>
                <a:sym typeface="Palatino"/>
              </a:rPr>
              <a:t>Design a clear, simple and consistent survey questionnaire</a:t>
            </a:r>
            <a:endParaRPr dirty="0"/>
          </a:p>
          <a:p>
            <a:pPr marL="57798" marR="57798" lvl="0" indent="0" algn="ctr" rtl="0">
              <a:lnSpc>
                <a:spcPct val="100000"/>
              </a:lnSpc>
              <a:spcBef>
                <a:spcPts val="0"/>
              </a:spcBef>
              <a:spcAft>
                <a:spcPts val="0"/>
              </a:spcAft>
              <a:buClr>
                <a:srgbClr val="000000"/>
              </a:buClr>
              <a:buSzPts val="1200"/>
              <a:buFont typeface="Palatino"/>
              <a:buNone/>
            </a:pPr>
            <a:endParaRPr sz="1200" b="1" i="0" u="none" strike="noStrike" cap="none" dirty="0">
              <a:solidFill>
                <a:schemeClr val="accent5"/>
              </a:solidFill>
              <a:latin typeface="Helvetica Neue"/>
              <a:ea typeface="Helvetica Neue"/>
              <a:cs typeface="Helvetica Neue"/>
              <a:sym typeface="Helvetica Neue"/>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50"/>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Data curation and disclosure</a:t>
            </a:r>
            <a:endParaRPr/>
          </a:p>
        </p:txBody>
      </p:sp>
      <p:sp>
        <p:nvSpPr>
          <p:cNvPr id="871" name="Google Shape;871;p50"/>
          <p:cNvSpPr txBox="1">
            <a:spLocks noGrp="1"/>
          </p:cNvSpPr>
          <p:nvPr>
            <p:ph type="body" idx="1"/>
          </p:nvPr>
        </p:nvSpPr>
        <p:spPr>
          <a:xfrm>
            <a:off x="723900" y="4670125"/>
            <a:ext cx="11557000" cy="5083475"/>
          </a:xfrm>
          <a:prstGeom prst="rect">
            <a:avLst/>
          </a:prstGeom>
          <a:noFill/>
          <a:ln>
            <a:noFill/>
          </a:ln>
        </p:spPr>
        <p:txBody>
          <a:bodyPr spcFirstLastPara="1" wrap="square" lIns="50800" tIns="50800" rIns="50800" bIns="50800" anchor="t" anchorCtr="0">
            <a:noAutofit/>
          </a:bodyPr>
          <a:lstStyle/>
          <a:p>
            <a:pPr marL="440690" lvl="0" indent="-400050" algn="l" rtl="0">
              <a:lnSpc>
                <a:spcPct val="100000"/>
              </a:lnSpc>
              <a:spcBef>
                <a:spcPts val="0"/>
              </a:spcBef>
              <a:spcAft>
                <a:spcPts val="0"/>
              </a:spcAft>
              <a:buClr>
                <a:srgbClr val="000000"/>
              </a:buClr>
              <a:buSzPts val="2800"/>
              <a:buFont typeface="Palatino"/>
              <a:buChar char="•"/>
            </a:pPr>
            <a:r>
              <a:rPr lang="en-US" sz="2800"/>
              <a:t>Reporting on a survey without background information is asking for too much credit from the reader (and the reviewers)!</a:t>
            </a:r>
            <a:endParaRPr/>
          </a:p>
          <a:p>
            <a:pPr marL="440690" lvl="0" indent="-400050" algn="l" rtl="0">
              <a:lnSpc>
                <a:spcPct val="100000"/>
              </a:lnSpc>
              <a:spcBef>
                <a:spcPts val="1000"/>
              </a:spcBef>
              <a:spcAft>
                <a:spcPts val="0"/>
              </a:spcAft>
              <a:buClr>
                <a:srgbClr val="000000"/>
              </a:buClr>
              <a:buSzPts val="2800"/>
              <a:buFont typeface="Palatino"/>
              <a:buChar char="»"/>
            </a:pPr>
            <a:r>
              <a:rPr lang="en-US" sz="2800"/>
              <a:t>Report on details of all data collection with a study protocol</a:t>
            </a:r>
            <a:endParaRPr/>
          </a:p>
          <a:p>
            <a:pPr marL="440690" lvl="0" indent="-400050" algn="l" rtl="0">
              <a:lnSpc>
                <a:spcPct val="100000"/>
              </a:lnSpc>
              <a:spcBef>
                <a:spcPts val="1000"/>
              </a:spcBef>
              <a:spcAft>
                <a:spcPts val="0"/>
              </a:spcAft>
              <a:buClr>
                <a:srgbClr val="000000"/>
              </a:buClr>
              <a:buSzPts val="2800"/>
              <a:buFont typeface="Palatino"/>
              <a:buChar char="»"/>
            </a:pPr>
            <a:r>
              <a:rPr lang="en-US" sz="2800"/>
              <a:t>Disclose the instrument used: Questionnaire, reference documents</a:t>
            </a:r>
            <a:endParaRPr/>
          </a:p>
          <a:p>
            <a:pPr marL="440690" lvl="0" indent="-400050" algn="l" rtl="0">
              <a:lnSpc>
                <a:spcPct val="100000"/>
              </a:lnSpc>
              <a:spcBef>
                <a:spcPts val="1000"/>
              </a:spcBef>
              <a:spcAft>
                <a:spcPts val="0"/>
              </a:spcAft>
              <a:buClr>
                <a:srgbClr val="000000"/>
              </a:buClr>
              <a:buSzPts val="2800"/>
              <a:buFont typeface="Palatino"/>
              <a:buChar char="»"/>
            </a:pPr>
            <a:r>
              <a:rPr lang="en-US" sz="2800"/>
              <a:t>Disclose the anonymised data and the codebooks</a:t>
            </a:r>
            <a:endParaRPr/>
          </a:p>
          <a:p>
            <a:pPr marL="942339" lvl="1" indent="-444498" algn="l" rtl="0">
              <a:lnSpc>
                <a:spcPct val="100000"/>
              </a:lnSpc>
              <a:spcBef>
                <a:spcPts val="1000"/>
              </a:spcBef>
              <a:spcAft>
                <a:spcPts val="0"/>
              </a:spcAft>
              <a:buClr>
                <a:srgbClr val="000000"/>
              </a:buClr>
              <a:buSzPts val="2800"/>
              <a:buFont typeface="Palatino"/>
              <a:buChar char="»"/>
            </a:pPr>
            <a:r>
              <a:rPr lang="en-US" sz="2800">
                <a:latin typeface="Helvetica" pitchFamily="2" charset="0"/>
              </a:rPr>
              <a:t>Do not use your institution websites (prone to changes)</a:t>
            </a:r>
            <a:endParaRPr>
              <a:latin typeface="Helvetica" pitchFamily="2" charset="0"/>
            </a:endParaRPr>
          </a:p>
          <a:p>
            <a:pPr marL="942339" lvl="1" indent="-444498" algn="l" rtl="0">
              <a:lnSpc>
                <a:spcPct val="100000"/>
              </a:lnSpc>
              <a:spcBef>
                <a:spcPts val="1000"/>
              </a:spcBef>
              <a:spcAft>
                <a:spcPts val="0"/>
              </a:spcAft>
              <a:buClr>
                <a:srgbClr val="000000"/>
              </a:buClr>
              <a:buSzPts val="2800"/>
              <a:buFont typeface="Palatino"/>
              <a:buChar char="»"/>
            </a:pPr>
            <a:r>
              <a:rPr lang="en-US" sz="2800">
                <a:latin typeface="Helvetica" pitchFamily="2" charset="0"/>
              </a:rPr>
              <a:t>Instead, use open repositories like Figshare (providing DOIs)</a:t>
            </a:r>
            <a:endParaRPr>
              <a:latin typeface="Helvetica" pitchFamily="2" charset="0"/>
            </a:endParaRPr>
          </a:p>
        </p:txBody>
      </p:sp>
      <p:sp>
        <p:nvSpPr>
          <p:cNvPr id="872" name="Google Shape;872;p50"/>
          <p:cNvSpPr/>
          <p:nvPr/>
        </p:nvSpPr>
        <p:spPr>
          <a:xfrm>
            <a:off x="730250" y="2530319"/>
            <a:ext cx="11544300" cy="1247788"/>
          </a:xfrm>
          <a:prstGeom prst="rect">
            <a:avLst/>
          </a:prstGeom>
          <a:solidFill>
            <a:srgbClr val="FFFFFF"/>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ctr"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Challenge </a:t>
            </a:r>
            <a:br>
              <a:rPr lang="en-US" sz="3200" u="none" strike="noStrike" cap="none">
                <a:solidFill>
                  <a:srgbClr val="000000"/>
                </a:solidFill>
                <a:latin typeface="Helvetica" pitchFamily="2" charset="0"/>
                <a:ea typeface="Palatino"/>
                <a:cs typeface="Palatino"/>
                <a:sym typeface="Palatino"/>
              </a:rPr>
            </a:br>
            <a:r>
              <a:rPr lang="en-US" sz="3200" u="none" strike="noStrike" cap="none">
                <a:solidFill>
                  <a:schemeClr val="accent5"/>
                </a:solidFill>
                <a:latin typeface="Helvetica" pitchFamily="2" charset="0"/>
                <a:ea typeface="Palatino"/>
                <a:cs typeface="Palatino"/>
                <a:sym typeface="Palatino"/>
              </a:rPr>
              <a:t>A survey needs to be reproducible</a:t>
            </a:r>
            <a:endParaRPr dirty="0"/>
          </a:p>
          <a:p>
            <a:pPr marL="57798" marR="57798" lvl="0" indent="0" algn="ctr" rtl="0">
              <a:lnSpc>
                <a:spcPct val="100000"/>
              </a:lnSpc>
              <a:spcBef>
                <a:spcPts val="0"/>
              </a:spcBef>
              <a:spcAft>
                <a:spcPts val="0"/>
              </a:spcAft>
              <a:buClr>
                <a:srgbClr val="000000"/>
              </a:buClr>
              <a:buSzPts val="1200"/>
              <a:buFont typeface="Palatino"/>
              <a:buNone/>
            </a:pPr>
            <a:endParaRPr sz="1200" b="1" i="0" u="none" strike="noStrike" cap="none" dirty="0">
              <a:solidFill>
                <a:schemeClr val="accent5"/>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This session will be about</a:t>
            </a:r>
            <a:endParaRPr/>
          </a:p>
        </p:txBody>
      </p:sp>
      <p:sp>
        <p:nvSpPr>
          <p:cNvPr id="77" name="Google Shape;77;p5"/>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000000"/>
              </a:buClr>
              <a:buSzPts val="3600"/>
              <a:buFont typeface="Palatino"/>
              <a:buNone/>
            </a:pPr>
            <a:r>
              <a:rPr lang="en-US"/>
              <a:t>Scope</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Brief introduction into survey research and epistemological setting</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Experiences and lessons learnt (Best Practices)</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Discussion / Hands-on session</a:t>
            </a:r>
            <a:endParaRPr/>
          </a:p>
          <a:p>
            <a:pPr marL="383540" lvl="0" indent="-114300" algn="l" rtl="0">
              <a:lnSpc>
                <a:spcPct val="100000"/>
              </a:lnSpc>
              <a:spcBef>
                <a:spcPts val="1000"/>
              </a:spcBef>
              <a:spcAft>
                <a:spcPts val="0"/>
              </a:spcAft>
              <a:buClr>
                <a:srgbClr val="000000"/>
              </a:buClr>
              <a:buSzPts val="3600"/>
              <a:buFont typeface="Palatino"/>
              <a:buNone/>
            </a:pPr>
            <a:endParaRPr/>
          </a:p>
          <a:p>
            <a:pPr marL="0" lvl="0" indent="0" algn="l" rtl="0">
              <a:lnSpc>
                <a:spcPct val="100000"/>
              </a:lnSpc>
              <a:spcBef>
                <a:spcPts val="1000"/>
              </a:spcBef>
              <a:spcAft>
                <a:spcPts val="0"/>
              </a:spcAft>
              <a:buClr>
                <a:srgbClr val="000000"/>
              </a:buClr>
              <a:buSzPts val="3600"/>
              <a:buFont typeface="Palatino"/>
              <a:buNone/>
            </a:pPr>
            <a:r>
              <a:rPr lang="en-US"/>
              <a:t>Out of scope:</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Statistics</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(In-depth) Fundamentals</a:t>
            </a: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Statistics (this is definitively not about statistics)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51"/>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5400"/>
              <a:buFont typeface="Palatino"/>
              <a:buNone/>
            </a:pPr>
            <a:r>
              <a:rPr lang="en-US" sz="5400"/>
              <a:t>Besides all methodological issues…</a:t>
            </a:r>
            <a:endParaRPr/>
          </a:p>
          <a:p>
            <a:pPr marL="0" lvl="0" indent="0" algn="ctr" rtl="0">
              <a:lnSpc>
                <a:spcPct val="100000"/>
              </a:lnSpc>
              <a:spcBef>
                <a:spcPts val="1000"/>
              </a:spcBef>
              <a:spcAft>
                <a:spcPts val="0"/>
              </a:spcAft>
              <a:buClr>
                <a:srgbClr val="000000"/>
              </a:buClr>
              <a:buSzPts val="5400"/>
              <a:buFont typeface="Palatino"/>
              <a:buNone/>
            </a:pPr>
            <a:r>
              <a:rPr lang="en-US" sz="5400"/>
              <a:t>there is more.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52"/>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Every survey needs a proper project plan</a:t>
            </a:r>
            <a:endParaRPr/>
          </a:p>
        </p:txBody>
      </p:sp>
      <p:sp>
        <p:nvSpPr>
          <p:cNvPr id="883" name="Google Shape;883;p52"/>
          <p:cNvSpPr txBox="1">
            <a:spLocks noGrp="1"/>
          </p:cNvSpPr>
          <p:nvPr>
            <p:ph type="body" idx="1"/>
          </p:nvPr>
        </p:nvSpPr>
        <p:spPr>
          <a:xfrm>
            <a:off x="723900" y="2581755"/>
            <a:ext cx="11557000" cy="7171845"/>
          </a:xfrm>
          <a:prstGeom prst="rect">
            <a:avLst/>
          </a:prstGeom>
          <a:noFill/>
          <a:ln>
            <a:noFill/>
          </a:ln>
        </p:spPr>
        <p:txBody>
          <a:bodyPr spcFirstLastPara="1" wrap="square" lIns="50800" tIns="50800" rIns="50800" bIns="50800" anchor="t" anchorCtr="0">
            <a:noAutofit/>
          </a:bodyPr>
          <a:lstStyle/>
          <a:p>
            <a:pPr marL="493888" lvl="0" indent="-493888" algn="l" rtl="0">
              <a:lnSpc>
                <a:spcPct val="100000"/>
              </a:lnSpc>
              <a:spcBef>
                <a:spcPts val="0"/>
              </a:spcBef>
              <a:spcAft>
                <a:spcPts val="0"/>
              </a:spcAft>
              <a:buClr>
                <a:srgbClr val="000000"/>
              </a:buClr>
              <a:buSzPts val="3600"/>
              <a:buFont typeface="Palatino"/>
              <a:buAutoNum type="arabicPeriod"/>
            </a:pPr>
            <a:r>
              <a:rPr lang="en-US" sz="3600" u="none" strike="noStrike" cap="none">
                <a:solidFill>
                  <a:srgbClr val="000000"/>
                </a:solidFill>
                <a:sym typeface="Palatino"/>
              </a:rPr>
              <a:t>Plan for methodological challenges (</a:t>
            </a:r>
            <a:r>
              <a:rPr lang="en-US" dirty="0">
                <a:latin typeface="REM"/>
                <a:ea typeface="REM"/>
                <a:cs typeface="REM"/>
                <a:sym typeface="REM"/>
              </a:rPr>
              <a:t>✔️</a:t>
            </a:r>
            <a:r>
              <a:rPr lang="en-US" sz="3600" u="none" strike="noStrike" cap="none">
                <a:solidFill>
                  <a:srgbClr val="000000"/>
                </a:solidFill>
                <a:sym typeface="Palatino"/>
              </a:rPr>
              <a:t>)</a:t>
            </a:r>
            <a:endParaRPr/>
          </a:p>
          <a:p>
            <a:pPr marL="493888" lvl="0" indent="-493888" algn="l" rtl="0">
              <a:lnSpc>
                <a:spcPct val="100000"/>
              </a:lnSpc>
              <a:spcBef>
                <a:spcPts val="1000"/>
              </a:spcBef>
              <a:spcAft>
                <a:spcPts val="0"/>
              </a:spcAft>
              <a:buClr>
                <a:srgbClr val="000000"/>
              </a:buClr>
              <a:buSzPts val="3600"/>
              <a:buFont typeface="Palatino"/>
              <a:buAutoNum type="arabicPeriod"/>
            </a:pPr>
            <a:r>
              <a:rPr lang="en-US" sz="3600" u="none" strike="noStrike" cap="none">
                <a:solidFill>
                  <a:srgbClr val="000000"/>
                </a:solidFill>
                <a:sym typeface="Palatino"/>
              </a:rPr>
              <a:t>Find a proper project organisation early</a:t>
            </a:r>
            <a:endParaRPr/>
          </a:p>
          <a:p>
            <a:pPr marL="493888" lvl="0" indent="-493888" algn="l" rtl="0">
              <a:lnSpc>
                <a:spcPct val="100000"/>
              </a:lnSpc>
              <a:spcBef>
                <a:spcPts val="1000"/>
              </a:spcBef>
              <a:spcAft>
                <a:spcPts val="0"/>
              </a:spcAft>
              <a:buClr>
                <a:srgbClr val="000000"/>
              </a:buClr>
              <a:buSzPts val="3600"/>
              <a:buFont typeface="Palatino"/>
              <a:buAutoNum type="arabicPeriod"/>
            </a:pPr>
            <a:r>
              <a:rPr lang="en-US" sz="3600" u="none" strike="noStrike" cap="none">
                <a:solidFill>
                  <a:srgbClr val="000000"/>
                </a:solidFill>
                <a:sym typeface="Palatino"/>
              </a:rPr>
              <a:t>Set up a proper project infrastructure</a:t>
            </a:r>
            <a:endParaRPr/>
          </a:p>
          <a:p>
            <a:pPr marL="493888" lvl="0" indent="-493888" algn="l" rtl="0">
              <a:lnSpc>
                <a:spcPct val="100000"/>
              </a:lnSpc>
              <a:spcBef>
                <a:spcPts val="1000"/>
              </a:spcBef>
              <a:spcAft>
                <a:spcPts val="0"/>
              </a:spcAft>
              <a:buClr>
                <a:srgbClr val="000000"/>
              </a:buClr>
              <a:buSzPts val="3600"/>
              <a:buFont typeface="Palatino"/>
              <a:buAutoNum type="arabicPeriod"/>
            </a:pPr>
            <a:r>
              <a:rPr lang="en-US" sz="3600" u="none" strike="noStrike" cap="none">
                <a:solidFill>
                  <a:srgbClr val="000000"/>
                </a:solidFill>
                <a:sym typeface="Palatino"/>
              </a:rPr>
              <a:t>Develop a good project dissemination plan</a:t>
            </a:r>
            <a:endParaRPr/>
          </a:p>
          <a:p>
            <a:pPr marL="493888" lvl="0" indent="-493888" algn="l" rtl="0">
              <a:lnSpc>
                <a:spcPct val="100000"/>
              </a:lnSpc>
              <a:spcBef>
                <a:spcPts val="1000"/>
              </a:spcBef>
              <a:spcAft>
                <a:spcPts val="0"/>
              </a:spcAft>
              <a:buClr>
                <a:srgbClr val="000000"/>
              </a:buClr>
              <a:buSzPts val="3600"/>
              <a:buFont typeface="Palatino"/>
              <a:buAutoNum type="arabicPeriod"/>
            </a:pPr>
            <a:r>
              <a:rPr lang="en-US" sz="3600" u="none" strike="noStrike" cap="none">
                <a:solidFill>
                  <a:srgbClr val="000000"/>
                </a:solidFill>
                <a:sym typeface="Palatino"/>
              </a:rPr>
              <a:t>Organise an efficient data collection</a:t>
            </a:r>
            <a:endParaRPr/>
          </a:p>
          <a:p>
            <a:pPr marL="493888" lvl="0" indent="-493888" algn="l" rtl="0">
              <a:lnSpc>
                <a:spcPct val="100000"/>
              </a:lnSpc>
              <a:spcBef>
                <a:spcPts val="1000"/>
              </a:spcBef>
              <a:spcAft>
                <a:spcPts val="0"/>
              </a:spcAft>
              <a:buClr>
                <a:srgbClr val="000000"/>
              </a:buClr>
              <a:buSzPts val="3600"/>
              <a:buFont typeface="Palatino"/>
              <a:buAutoNum type="arabicPeriod"/>
            </a:pPr>
            <a:r>
              <a:rPr lang="en-US" sz="3600" u="none" strike="noStrike" cap="none">
                <a:solidFill>
                  <a:srgbClr val="000000"/>
                </a:solidFill>
                <a:sym typeface="Palatino"/>
              </a:rPr>
              <a:t>Organise an efficient data curation and analysis</a:t>
            </a:r>
            <a:endParaRPr/>
          </a:p>
          <a:p>
            <a:pPr marL="493888" lvl="0" indent="-493888" algn="l" rtl="0">
              <a:lnSpc>
                <a:spcPct val="100000"/>
              </a:lnSpc>
              <a:spcBef>
                <a:spcPts val="1000"/>
              </a:spcBef>
              <a:spcAft>
                <a:spcPts val="0"/>
              </a:spcAft>
              <a:buClr>
                <a:srgbClr val="000000"/>
              </a:buClr>
              <a:buSzPts val="3600"/>
              <a:buFont typeface="Palatino"/>
              <a:buAutoNum type="arabicPeriod"/>
            </a:pPr>
            <a:r>
              <a:rPr lang="en-US" sz="3600" u="none" strike="noStrike" cap="none">
                <a:solidFill>
                  <a:srgbClr val="000000"/>
                </a:solidFill>
                <a:sym typeface="Palatino"/>
              </a:rPr>
              <a:t>Develop a good packaging and reporting plan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53"/>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5400"/>
              <a:buFont typeface="Palatino"/>
              <a:buNone/>
            </a:pPr>
            <a:r>
              <a:rPr lang="en-US" sz="5400"/>
              <a:t>Are there any particular best practices you would like to share?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54"/>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Further reading</a:t>
            </a:r>
            <a:endParaRPr/>
          </a:p>
        </p:txBody>
      </p:sp>
      <p:sp>
        <p:nvSpPr>
          <p:cNvPr id="894" name="Google Shape;894;p54"/>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2200"/>
              <a:buFont typeface="Palatino"/>
              <a:buChar char="•"/>
            </a:pPr>
            <a:r>
              <a:rPr lang="en-US" sz="2200"/>
              <a:t>Torchiano, M., Méndez Fernández, D., Travassos, G.H., de Mello, R. M. (2017). Lessons Learnt in Conducting Survey Research. In: Proc. 5th International Workshop on Conducting Empirical Studies in Industry (CESI). ICSE 2017. </a:t>
            </a:r>
            <a:br>
              <a:rPr lang="en-US" sz="2200"/>
            </a:br>
            <a:r>
              <a:rPr lang="en-US" sz="2200"/>
              <a:t>Available at </a:t>
            </a:r>
            <a:r>
              <a:rPr lang="en-US" u="sng">
                <a:solidFill>
                  <a:schemeClr val="hlink"/>
                </a:solidFill>
                <a:hlinkClick r:id="rId3"/>
              </a:rPr>
              <a:t>https://arxiv.org/abs/1702.05744</a:t>
            </a:r>
            <a:endParaRPr/>
          </a:p>
          <a:p>
            <a:pPr marL="383540" lvl="0" indent="-342900" algn="l" rtl="0">
              <a:lnSpc>
                <a:spcPct val="100000"/>
              </a:lnSpc>
              <a:spcBef>
                <a:spcPts val="1000"/>
              </a:spcBef>
              <a:spcAft>
                <a:spcPts val="0"/>
              </a:spcAft>
              <a:buClr>
                <a:srgbClr val="000000"/>
              </a:buClr>
              <a:buSzPts val="2200"/>
              <a:buFont typeface="Palatino"/>
              <a:buChar char="•"/>
            </a:pPr>
            <a:r>
              <a:rPr lang="en-US" sz="2200"/>
              <a:t>Groves, Fowler, Couper, Lepkowski, Singer and Torangeau, (2009). “Survey Methodology – 2nd edition” John Wiley and Sons</a:t>
            </a:r>
            <a:endParaRPr/>
          </a:p>
          <a:p>
            <a:pPr marL="383540" lvl="0" indent="-342900" algn="l" rtl="0">
              <a:lnSpc>
                <a:spcPct val="100000"/>
              </a:lnSpc>
              <a:spcBef>
                <a:spcPts val="1000"/>
              </a:spcBef>
              <a:spcAft>
                <a:spcPts val="0"/>
              </a:spcAft>
              <a:buClr>
                <a:srgbClr val="000000"/>
              </a:buClr>
              <a:buSzPts val="2200"/>
              <a:buFont typeface="Palatino"/>
              <a:buChar char="•"/>
            </a:pPr>
            <a:r>
              <a:rPr lang="en-US" sz="2200"/>
              <a:t>Conradi R., Li J., Slyngstad O. P. N., Kampenes V. B., Bunse C., Morisio M., Torchiano M. (2005). “Reflections on conducting an international survey of CBSE in ICT industry” IEEE 4th International Symposium on Empirical Software Engineering November.</a:t>
            </a:r>
            <a:endParaRPr/>
          </a:p>
          <a:p>
            <a:pPr marL="383540" lvl="0" indent="-342900" algn="l" rtl="0">
              <a:lnSpc>
                <a:spcPct val="100000"/>
              </a:lnSpc>
              <a:spcBef>
                <a:spcPts val="1000"/>
              </a:spcBef>
              <a:spcAft>
                <a:spcPts val="0"/>
              </a:spcAft>
              <a:buClr>
                <a:srgbClr val="000000"/>
              </a:buClr>
              <a:buSzPts val="2200"/>
              <a:buFont typeface="Palatino"/>
              <a:buChar char="•"/>
            </a:pPr>
            <a:r>
              <a:rPr lang="en-US" sz="2200"/>
              <a:t>Linåker, J. Sulaman, S. M., de Mello, R. M. and Höst, M. (2015). Guidelines for Conducting Surveys in Software Engineering. TR 5366801, Lund University Publications. http://lup.lub.lu.se/record/5366801/file/5366839.pdf</a:t>
            </a:r>
            <a:endParaRPr/>
          </a:p>
          <a:p>
            <a:pPr marL="383540" lvl="0" indent="-342900" algn="l" rtl="0">
              <a:lnSpc>
                <a:spcPct val="100000"/>
              </a:lnSpc>
              <a:spcBef>
                <a:spcPts val="1000"/>
              </a:spcBef>
              <a:spcAft>
                <a:spcPts val="0"/>
              </a:spcAft>
              <a:buClr>
                <a:srgbClr val="000000"/>
              </a:buClr>
              <a:buSzPts val="2200"/>
              <a:buFont typeface="Palatino"/>
              <a:buChar char="•"/>
            </a:pPr>
            <a:r>
              <a:rPr lang="en-US" sz="2200"/>
              <a:t>de Mello, R. M. and Travassos, G. H. (2016). Surveys in Software Engineering: Identifying Representative Samples. Proc. of 10th ACM/IEEE ESEM, Ciudad Real.</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55"/>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Outline</a:t>
            </a:r>
            <a:endParaRPr/>
          </a:p>
        </p:txBody>
      </p:sp>
      <p:sp>
        <p:nvSpPr>
          <p:cNvPr id="900" name="Google Shape;900;p55"/>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600"/>
              <a:buFont typeface="Palatino"/>
              <a:buChar char="•"/>
            </a:pPr>
            <a:r>
              <a:rPr lang="en-US" sz="3600" u="none" strike="noStrike" cap="none">
                <a:solidFill>
                  <a:srgbClr val="000000"/>
                </a:solidFill>
                <a:sym typeface="Palatino"/>
              </a:rPr>
              <a:t>A brief introduction into survey research </a:t>
            </a:r>
            <a:endParaRPr/>
          </a:p>
          <a:p>
            <a:pPr marL="383540" lvl="0" indent="-114300" algn="l" rtl="0">
              <a:lnSpc>
                <a:spcPct val="100000"/>
              </a:lnSpc>
              <a:spcBef>
                <a:spcPts val="1000"/>
              </a:spcBef>
              <a:spcAft>
                <a:spcPts val="0"/>
              </a:spcAft>
              <a:buClr>
                <a:srgbClr val="000000"/>
              </a:buClr>
              <a:buSzPts val="3600"/>
              <a:buFont typeface="Palatino"/>
              <a:buNone/>
            </a:pP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(Selected) Best practices</a:t>
            </a:r>
            <a:endParaRPr/>
          </a:p>
          <a:p>
            <a:pPr marL="383540" lvl="0" indent="-114300" algn="l" rtl="0">
              <a:lnSpc>
                <a:spcPct val="100000"/>
              </a:lnSpc>
              <a:spcBef>
                <a:spcPts val="1000"/>
              </a:spcBef>
              <a:spcAft>
                <a:spcPts val="0"/>
              </a:spcAft>
              <a:buClr>
                <a:srgbClr val="000000"/>
              </a:buClr>
              <a:buSzPts val="3600"/>
              <a:buFont typeface="Palatino"/>
              <a:buNone/>
            </a:pPr>
            <a:endParaRPr/>
          </a:p>
          <a:p>
            <a:pPr marL="383540" lvl="0" indent="-342900" algn="l" rtl="0">
              <a:lnSpc>
                <a:spcPct val="100000"/>
              </a:lnSpc>
              <a:spcBef>
                <a:spcPts val="1000"/>
              </a:spcBef>
              <a:spcAft>
                <a:spcPts val="0"/>
              </a:spcAft>
              <a:buClr>
                <a:srgbClr val="000000"/>
              </a:buClr>
              <a:buSzPts val="3600"/>
              <a:buFont typeface="Palatino"/>
              <a:buChar char="•"/>
            </a:pPr>
            <a:r>
              <a:rPr lang="en-US"/>
              <a:t>Lean coffee</a:t>
            </a:r>
            <a:endParaRPr/>
          </a:p>
        </p:txBody>
      </p:sp>
      <p:pic>
        <p:nvPicPr>
          <p:cNvPr id="901" name="Google Shape;901;p55" descr="Bookmark Ribbon Filled-50.png"/>
          <p:cNvPicPr preferRelativeResize="0"/>
          <p:nvPr/>
        </p:nvPicPr>
        <p:blipFill rotWithShape="1">
          <a:blip r:embed="rId3">
            <a:alphaModFix/>
          </a:blip>
          <a:srcRect/>
          <a:stretch/>
        </p:blipFill>
        <p:spPr>
          <a:xfrm>
            <a:off x="11867951" y="-60061"/>
            <a:ext cx="635001" cy="6350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56"/>
          <p:cNvSpPr/>
          <p:nvPr/>
        </p:nvSpPr>
        <p:spPr>
          <a:xfrm>
            <a:off x="651706" y="6278224"/>
            <a:ext cx="1753776" cy="335047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907" name="Google Shape;907;p56"/>
          <p:cNvSpPr/>
          <p:nvPr/>
        </p:nvSpPr>
        <p:spPr>
          <a:xfrm>
            <a:off x="2613403" y="6278224"/>
            <a:ext cx="1753776" cy="335047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908" name="Google Shape;908;p56"/>
          <p:cNvSpPr/>
          <p:nvPr/>
        </p:nvSpPr>
        <p:spPr>
          <a:xfrm>
            <a:off x="4575100" y="6278224"/>
            <a:ext cx="1753776" cy="3350477"/>
          </a:xfrm>
          <a:prstGeom prst="rect">
            <a:avLst/>
          </a:prstGeom>
          <a:solidFill>
            <a:srgbClr val="DCDEE0"/>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909" name="Google Shape;909;p56"/>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Lean Coffee</a:t>
            </a:r>
            <a:endParaRPr/>
          </a:p>
        </p:txBody>
      </p:sp>
      <p:pic>
        <p:nvPicPr>
          <p:cNvPr id="910" name="Google Shape;910;p56" descr="Topic A Topic A"/>
          <p:cNvPicPr preferRelativeResize="0"/>
          <p:nvPr/>
        </p:nvPicPr>
        <p:blipFill rotWithShape="1">
          <a:blip r:embed="rId3">
            <a:alphaModFix/>
          </a:blip>
          <a:srcRect/>
          <a:stretch/>
        </p:blipFill>
        <p:spPr>
          <a:xfrm>
            <a:off x="861778" y="2954760"/>
            <a:ext cx="1270001" cy="1423036"/>
          </a:xfrm>
          <a:prstGeom prst="rect">
            <a:avLst/>
          </a:prstGeom>
          <a:noFill/>
          <a:ln>
            <a:noFill/>
          </a:ln>
          <a:effectLst>
            <a:outerShdw blurRad="101600" dist="30839" dir="5400000" rotWithShape="0">
              <a:srgbClr val="000000"/>
            </a:outerShdw>
          </a:effectLst>
        </p:spPr>
      </p:pic>
      <p:pic>
        <p:nvPicPr>
          <p:cNvPr id="911" name="Google Shape;911;p56" descr="Topic B Topic B"/>
          <p:cNvPicPr preferRelativeResize="0"/>
          <p:nvPr/>
        </p:nvPicPr>
        <p:blipFill rotWithShape="1">
          <a:blip r:embed="rId4">
            <a:alphaModFix/>
          </a:blip>
          <a:srcRect/>
          <a:stretch/>
        </p:blipFill>
        <p:spPr>
          <a:xfrm rot="-960623">
            <a:off x="2855290" y="3099292"/>
            <a:ext cx="1270001" cy="1423036"/>
          </a:xfrm>
          <a:prstGeom prst="rect">
            <a:avLst/>
          </a:prstGeom>
          <a:noFill/>
          <a:ln>
            <a:noFill/>
          </a:ln>
          <a:effectLst>
            <a:outerShdw blurRad="101600" dist="30839" dir="5400000" rotWithShape="0">
              <a:srgbClr val="000000"/>
            </a:outerShdw>
          </a:effectLst>
        </p:spPr>
      </p:pic>
      <p:pic>
        <p:nvPicPr>
          <p:cNvPr id="912" name="Google Shape;912;p56" descr="Topic C Topic C"/>
          <p:cNvPicPr preferRelativeResize="0"/>
          <p:nvPr/>
        </p:nvPicPr>
        <p:blipFill rotWithShape="1">
          <a:blip r:embed="rId5">
            <a:alphaModFix/>
          </a:blip>
          <a:srcRect/>
          <a:stretch/>
        </p:blipFill>
        <p:spPr>
          <a:xfrm rot="1248494">
            <a:off x="1920756" y="3881786"/>
            <a:ext cx="1270001" cy="1423036"/>
          </a:xfrm>
          <a:prstGeom prst="rect">
            <a:avLst/>
          </a:prstGeom>
          <a:noFill/>
          <a:ln>
            <a:noFill/>
          </a:ln>
          <a:effectLst>
            <a:outerShdw blurRad="101600" dist="30839" dir="5400000" rotWithShape="0">
              <a:srgbClr val="000000"/>
            </a:outerShdw>
          </a:effectLst>
        </p:spPr>
      </p:pic>
      <p:sp>
        <p:nvSpPr>
          <p:cNvPr id="913" name="Google Shape;913;p56"/>
          <p:cNvSpPr txBox="1"/>
          <p:nvPr/>
        </p:nvSpPr>
        <p:spPr>
          <a:xfrm>
            <a:off x="1093063" y="2090488"/>
            <a:ext cx="2760638" cy="533479"/>
          </a:xfrm>
          <a:prstGeom prst="rect">
            <a:avLst/>
          </a:prstGeom>
          <a:noFill/>
          <a:ln>
            <a:noFill/>
          </a:ln>
        </p:spPr>
        <p:txBody>
          <a:bodyPr spcFirstLastPara="1" wrap="square" lIns="50800" tIns="50800" rIns="50800" bIns="50800" anchor="ctr" anchorCtr="0">
            <a:spAutoFit/>
          </a:bodyPr>
          <a:lstStyle/>
          <a:p>
            <a:pPr marL="0" marR="57798" lvl="0" indent="0" algn="l" rtl="0">
              <a:lnSpc>
                <a:spcPct val="100000"/>
              </a:lnSpc>
              <a:spcBef>
                <a:spcPts val="0"/>
              </a:spcBef>
              <a:spcAft>
                <a:spcPts val="0"/>
              </a:spcAft>
              <a:buClr>
                <a:srgbClr val="000000"/>
              </a:buClr>
              <a:buSzPts val="2800"/>
              <a:buFont typeface="Palatino"/>
              <a:buNone/>
            </a:pPr>
            <a:r>
              <a:rPr lang="en-US" sz="2800" u="none" strike="noStrike" cap="none">
                <a:solidFill>
                  <a:srgbClr val="000000"/>
                </a:solidFill>
                <a:latin typeface="Helvetica" pitchFamily="2" charset="0"/>
                <a:ea typeface="Palatino"/>
                <a:cs typeface="Palatino"/>
                <a:sym typeface="Palatino"/>
              </a:rPr>
              <a:t>1. Collect topics </a:t>
            </a:r>
            <a:endParaRPr dirty="0"/>
          </a:p>
        </p:txBody>
      </p:sp>
      <p:sp>
        <p:nvSpPr>
          <p:cNvPr id="914" name="Google Shape;914;p56"/>
          <p:cNvSpPr txBox="1"/>
          <p:nvPr/>
        </p:nvSpPr>
        <p:spPr>
          <a:xfrm>
            <a:off x="7808343" y="2077788"/>
            <a:ext cx="3156001" cy="533479"/>
          </a:xfrm>
          <a:prstGeom prst="rect">
            <a:avLst/>
          </a:prstGeom>
          <a:noFill/>
          <a:ln>
            <a:noFill/>
          </a:ln>
        </p:spPr>
        <p:txBody>
          <a:bodyPr spcFirstLastPara="1" wrap="square" lIns="50800" tIns="50800" rIns="50800" bIns="50800" anchor="ctr" anchorCtr="0">
            <a:spAutoFit/>
          </a:bodyPr>
          <a:lstStyle/>
          <a:p>
            <a:pPr marL="0" marR="57798" lvl="0" indent="0" algn="l" rtl="0">
              <a:lnSpc>
                <a:spcPct val="100000"/>
              </a:lnSpc>
              <a:spcBef>
                <a:spcPts val="0"/>
              </a:spcBef>
              <a:spcAft>
                <a:spcPts val="0"/>
              </a:spcAft>
              <a:buClr>
                <a:srgbClr val="000000"/>
              </a:buClr>
              <a:buSzPts val="2800"/>
              <a:buFont typeface="Palatino"/>
              <a:buNone/>
            </a:pPr>
            <a:r>
              <a:rPr lang="en-US" sz="2800" u="none" strike="noStrike" cap="none">
                <a:solidFill>
                  <a:srgbClr val="000000"/>
                </a:solidFill>
                <a:latin typeface="Helvetica" pitchFamily="2" charset="0"/>
                <a:ea typeface="Palatino"/>
                <a:cs typeface="Palatino"/>
                <a:sym typeface="Palatino"/>
              </a:rPr>
              <a:t>2. Rank by interest</a:t>
            </a:r>
            <a:endParaRPr dirty="0"/>
          </a:p>
        </p:txBody>
      </p:sp>
      <p:grpSp>
        <p:nvGrpSpPr>
          <p:cNvPr id="915" name="Google Shape;915;p56"/>
          <p:cNvGrpSpPr/>
          <p:nvPr/>
        </p:nvGrpSpPr>
        <p:grpSpPr>
          <a:xfrm>
            <a:off x="7233739" y="2839825"/>
            <a:ext cx="1270001" cy="1423037"/>
            <a:chOff x="0" y="-114936"/>
            <a:chExt cx="1270000" cy="1423036"/>
          </a:xfrm>
        </p:grpSpPr>
        <p:pic>
          <p:nvPicPr>
            <p:cNvPr id="916" name="Google Shape;916;p56" descr="Topic B Topic B"/>
            <p:cNvPicPr preferRelativeResize="0"/>
            <p:nvPr/>
          </p:nvPicPr>
          <p:blipFill rotWithShape="1">
            <a:blip r:embed="rId4">
              <a:alphaModFix/>
            </a:blip>
            <a:srcRect/>
            <a:stretch/>
          </p:blipFill>
          <p:spPr>
            <a:xfrm>
              <a:off x="0" y="-114936"/>
              <a:ext cx="1270000" cy="1423036"/>
            </a:xfrm>
            <a:prstGeom prst="rect">
              <a:avLst/>
            </a:prstGeom>
            <a:noFill/>
            <a:ln>
              <a:noFill/>
            </a:ln>
            <a:effectLst>
              <a:outerShdw blurRad="101600" dist="30839" dir="5400000" rotWithShape="0">
                <a:srgbClr val="000000"/>
              </a:outerShdw>
            </a:effectLst>
          </p:spPr>
        </p:pic>
        <p:sp>
          <p:nvSpPr>
            <p:cNvPr id="917" name="Google Shape;917;p56"/>
            <p:cNvSpPr/>
            <p:nvPr/>
          </p:nvSpPr>
          <p:spPr>
            <a:xfrm>
              <a:off x="156702" y="100515"/>
              <a:ext cx="228037" cy="228038"/>
            </a:xfrm>
            <a:prstGeom prst="ellipse">
              <a:avLst/>
            </a:prstGeom>
            <a:solidFill>
              <a:schemeClr val="accent5"/>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918" name="Google Shape;918;p56"/>
            <p:cNvSpPr/>
            <p:nvPr/>
          </p:nvSpPr>
          <p:spPr>
            <a:xfrm>
              <a:off x="433513" y="100515"/>
              <a:ext cx="228038" cy="228038"/>
            </a:xfrm>
            <a:prstGeom prst="ellipse">
              <a:avLst/>
            </a:prstGeom>
            <a:solidFill>
              <a:schemeClr val="accent5"/>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919" name="Google Shape;919;p56"/>
            <p:cNvSpPr/>
            <p:nvPr/>
          </p:nvSpPr>
          <p:spPr>
            <a:xfrm>
              <a:off x="710325" y="100515"/>
              <a:ext cx="228038" cy="228038"/>
            </a:xfrm>
            <a:prstGeom prst="ellipse">
              <a:avLst/>
            </a:prstGeom>
            <a:solidFill>
              <a:schemeClr val="accent5"/>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grpSp>
      <p:grpSp>
        <p:nvGrpSpPr>
          <p:cNvPr id="920" name="Google Shape;920;p56"/>
          <p:cNvGrpSpPr/>
          <p:nvPr/>
        </p:nvGrpSpPr>
        <p:grpSpPr>
          <a:xfrm>
            <a:off x="8751343" y="2839825"/>
            <a:ext cx="1270001" cy="1423037"/>
            <a:chOff x="0" y="-114936"/>
            <a:chExt cx="1270000" cy="1423036"/>
          </a:xfrm>
        </p:grpSpPr>
        <p:pic>
          <p:nvPicPr>
            <p:cNvPr id="921" name="Google Shape;921;p56" descr="Topic A Topic A"/>
            <p:cNvPicPr preferRelativeResize="0"/>
            <p:nvPr/>
          </p:nvPicPr>
          <p:blipFill rotWithShape="1">
            <a:blip r:embed="rId3">
              <a:alphaModFix/>
            </a:blip>
            <a:srcRect/>
            <a:stretch/>
          </p:blipFill>
          <p:spPr>
            <a:xfrm>
              <a:off x="0" y="-114936"/>
              <a:ext cx="1270000" cy="1423036"/>
            </a:xfrm>
            <a:prstGeom prst="rect">
              <a:avLst/>
            </a:prstGeom>
            <a:noFill/>
            <a:ln>
              <a:noFill/>
            </a:ln>
            <a:effectLst>
              <a:outerShdw blurRad="101600" dist="30839" dir="5400000" rotWithShape="0">
                <a:srgbClr val="000000"/>
              </a:outerShdw>
            </a:effectLst>
          </p:spPr>
        </p:pic>
        <p:sp>
          <p:nvSpPr>
            <p:cNvPr id="922" name="Google Shape;922;p56"/>
            <p:cNvSpPr/>
            <p:nvPr/>
          </p:nvSpPr>
          <p:spPr>
            <a:xfrm>
              <a:off x="101492" y="100515"/>
              <a:ext cx="228038" cy="228038"/>
            </a:xfrm>
            <a:prstGeom prst="ellipse">
              <a:avLst/>
            </a:prstGeom>
            <a:solidFill>
              <a:schemeClr val="accent5"/>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923" name="Google Shape;923;p56"/>
            <p:cNvSpPr/>
            <p:nvPr/>
          </p:nvSpPr>
          <p:spPr>
            <a:xfrm>
              <a:off x="390477" y="100515"/>
              <a:ext cx="228038" cy="228038"/>
            </a:xfrm>
            <a:prstGeom prst="ellipse">
              <a:avLst/>
            </a:prstGeom>
            <a:solidFill>
              <a:schemeClr val="accent5"/>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grpSp>
      <p:sp>
        <p:nvSpPr>
          <p:cNvPr id="924" name="Google Shape;924;p56"/>
          <p:cNvSpPr txBox="1"/>
          <p:nvPr/>
        </p:nvSpPr>
        <p:spPr>
          <a:xfrm>
            <a:off x="1096300" y="5585633"/>
            <a:ext cx="4873577" cy="533479"/>
          </a:xfrm>
          <a:prstGeom prst="rect">
            <a:avLst/>
          </a:prstGeom>
          <a:noFill/>
          <a:ln>
            <a:noFill/>
          </a:ln>
        </p:spPr>
        <p:txBody>
          <a:bodyPr spcFirstLastPara="1" wrap="square" lIns="50800" tIns="50800" rIns="50800" bIns="50800" anchor="ctr" anchorCtr="0">
            <a:spAutoFit/>
          </a:bodyPr>
          <a:lstStyle/>
          <a:p>
            <a:pPr marL="0" marR="57798" lvl="0" indent="0" algn="l" rtl="0">
              <a:lnSpc>
                <a:spcPct val="100000"/>
              </a:lnSpc>
              <a:spcBef>
                <a:spcPts val="0"/>
              </a:spcBef>
              <a:spcAft>
                <a:spcPts val="0"/>
              </a:spcAft>
              <a:buClr>
                <a:srgbClr val="000000"/>
              </a:buClr>
              <a:buSzPts val="2800"/>
              <a:buFont typeface="Palatino"/>
              <a:buNone/>
            </a:pPr>
            <a:r>
              <a:rPr lang="en-US" sz="2800" u="none" strike="noStrike" cap="none">
                <a:solidFill>
                  <a:srgbClr val="000000"/>
                </a:solidFill>
                <a:latin typeface="Helvetica" pitchFamily="2" charset="0"/>
                <a:ea typeface="Palatino"/>
                <a:cs typeface="Palatino"/>
                <a:sym typeface="Palatino"/>
              </a:rPr>
              <a:t>3. Discuss topics in the group</a:t>
            </a:r>
            <a:endParaRPr dirty="0"/>
          </a:p>
        </p:txBody>
      </p:sp>
      <p:grpSp>
        <p:nvGrpSpPr>
          <p:cNvPr id="925" name="Google Shape;925;p56"/>
          <p:cNvGrpSpPr/>
          <p:nvPr/>
        </p:nvGrpSpPr>
        <p:grpSpPr>
          <a:xfrm>
            <a:off x="10268947" y="2839825"/>
            <a:ext cx="1270001" cy="1423037"/>
            <a:chOff x="0" y="-114936"/>
            <a:chExt cx="1270000" cy="1423036"/>
          </a:xfrm>
        </p:grpSpPr>
        <p:pic>
          <p:nvPicPr>
            <p:cNvPr id="926" name="Google Shape;926;p56" descr="Topic C Topic C"/>
            <p:cNvPicPr preferRelativeResize="0"/>
            <p:nvPr/>
          </p:nvPicPr>
          <p:blipFill rotWithShape="1">
            <a:blip r:embed="rId5">
              <a:alphaModFix/>
            </a:blip>
            <a:srcRect/>
            <a:stretch/>
          </p:blipFill>
          <p:spPr>
            <a:xfrm>
              <a:off x="0" y="-114936"/>
              <a:ext cx="1270000" cy="1423036"/>
            </a:xfrm>
            <a:prstGeom prst="rect">
              <a:avLst/>
            </a:prstGeom>
            <a:noFill/>
            <a:ln>
              <a:noFill/>
            </a:ln>
            <a:effectLst>
              <a:outerShdw blurRad="101600" dist="30839" dir="5400000" rotWithShape="0">
                <a:srgbClr val="000000"/>
              </a:outerShdw>
            </a:effectLst>
          </p:spPr>
        </p:pic>
        <p:sp>
          <p:nvSpPr>
            <p:cNvPr id="927" name="Google Shape;927;p56"/>
            <p:cNvSpPr/>
            <p:nvPr/>
          </p:nvSpPr>
          <p:spPr>
            <a:xfrm>
              <a:off x="81268" y="98694"/>
              <a:ext cx="228038" cy="228038"/>
            </a:xfrm>
            <a:prstGeom prst="ellipse">
              <a:avLst/>
            </a:prstGeom>
            <a:solidFill>
              <a:schemeClr val="accent5"/>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grpSp>
      <p:grpSp>
        <p:nvGrpSpPr>
          <p:cNvPr id="928" name="Google Shape;928;p56"/>
          <p:cNvGrpSpPr/>
          <p:nvPr/>
        </p:nvGrpSpPr>
        <p:grpSpPr>
          <a:xfrm>
            <a:off x="2855290" y="6667653"/>
            <a:ext cx="1270001" cy="1423037"/>
            <a:chOff x="0" y="-114936"/>
            <a:chExt cx="1270000" cy="1423036"/>
          </a:xfrm>
        </p:grpSpPr>
        <p:pic>
          <p:nvPicPr>
            <p:cNvPr id="929" name="Google Shape;929;p56" descr="Topic B Topic B"/>
            <p:cNvPicPr preferRelativeResize="0"/>
            <p:nvPr/>
          </p:nvPicPr>
          <p:blipFill rotWithShape="1">
            <a:blip r:embed="rId4">
              <a:alphaModFix/>
            </a:blip>
            <a:srcRect/>
            <a:stretch/>
          </p:blipFill>
          <p:spPr>
            <a:xfrm>
              <a:off x="0" y="-114936"/>
              <a:ext cx="1270000" cy="1423036"/>
            </a:xfrm>
            <a:prstGeom prst="rect">
              <a:avLst/>
            </a:prstGeom>
            <a:noFill/>
            <a:ln>
              <a:noFill/>
            </a:ln>
            <a:effectLst>
              <a:outerShdw blurRad="101600" dist="30839" dir="5400000" rotWithShape="0">
                <a:srgbClr val="000000"/>
              </a:outerShdw>
            </a:effectLst>
          </p:spPr>
        </p:pic>
        <p:sp>
          <p:nvSpPr>
            <p:cNvPr id="930" name="Google Shape;930;p56"/>
            <p:cNvSpPr/>
            <p:nvPr/>
          </p:nvSpPr>
          <p:spPr>
            <a:xfrm>
              <a:off x="156702" y="100515"/>
              <a:ext cx="228037" cy="228038"/>
            </a:xfrm>
            <a:prstGeom prst="ellipse">
              <a:avLst/>
            </a:prstGeom>
            <a:solidFill>
              <a:schemeClr val="accent5"/>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931" name="Google Shape;931;p56"/>
            <p:cNvSpPr/>
            <p:nvPr/>
          </p:nvSpPr>
          <p:spPr>
            <a:xfrm>
              <a:off x="433513" y="100515"/>
              <a:ext cx="228038" cy="228038"/>
            </a:xfrm>
            <a:prstGeom prst="ellipse">
              <a:avLst/>
            </a:prstGeom>
            <a:solidFill>
              <a:schemeClr val="accent5"/>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932" name="Google Shape;932;p56"/>
            <p:cNvSpPr/>
            <p:nvPr/>
          </p:nvSpPr>
          <p:spPr>
            <a:xfrm>
              <a:off x="710325" y="100515"/>
              <a:ext cx="228038" cy="228038"/>
            </a:xfrm>
            <a:prstGeom prst="ellipse">
              <a:avLst/>
            </a:prstGeom>
            <a:solidFill>
              <a:schemeClr val="accent5"/>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grpSp>
      <p:grpSp>
        <p:nvGrpSpPr>
          <p:cNvPr id="933" name="Google Shape;933;p56"/>
          <p:cNvGrpSpPr/>
          <p:nvPr/>
        </p:nvGrpSpPr>
        <p:grpSpPr>
          <a:xfrm>
            <a:off x="893593" y="6667653"/>
            <a:ext cx="1270001" cy="1423037"/>
            <a:chOff x="0" y="-114936"/>
            <a:chExt cx="1270000" cy="1423036"/>
          </a:xfrm>
        </p:grpSpPr>
        <p:pic>
          <p:nvPicPr>
            <p:cNvPr id="934" name="Google Shape;934;p56" descr="Topic A Topic A"/>
            <p:cNvPicPr preferRelativeResize="0"/>
            <p:nvPr/>
          </p:nvPicPr>
          <p:blipFill rotWithShape="1">
            <a:blip r:embed="rId3">
              <a:alphaModFix/>
            </a:blip>
            <a:srcRect/>
            <a:stretch/>
          </p:blipFill>
          <p:spPr>
            <a:xfrm>
              <a:off x="0" y="-114936"/>
              <a:ext cx="1270000" cy="1423036"/>
            </a:xfrm>
            <a:prstGeom prst="rect">
              <a:avLst/>
            </a:prstGeom>
            <a:noFill/>
            <a:ln>
              <a:noFill/>
            </a:ln>
            <a:effectLst>
              <a:outerShdw blurRad="101600" dist="30839" dir="5400000" rotWithShape="0">
                <a:srgbClr val="000000"/>
              </a:outerShdw>
            </a:effectLst>
          </p:spPr>
        </p:pic>
        <p:sp>
          <p:nvSpPr>
            <p:cNvPr id="935" name="Google Shape;935;p56"/>
            <p:cNvSpPr/>
            <p:nvPr/>
          </p:nvSpPr>
          <p:spPr>
            <a:xfrm>
              <a:off x="101492" y="100515"/>
              <a:ext cx="228038" cy="228038"/>
            </a:xfrm>
            <a:prstGeom prst="ellipse">
              <a:avLst/>
            </a:prstGeom>
            <a:solidFill>
              <a:schemeClr val="accent5"/>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936" name="Google Shape;936;p56"/>
            <p:cNvSpPr/>
            <p:nvPr/>
          </p:nvSpPr>
          <p:spPr>
            <a:xfrm>
              <a:off x="390477" y="100515"/>
              <a:ext cx="228038" cy="228038"/>
            </a:xfrm>
            <a:prstGeom prst="ellipse">
              <a:avLst/>
            </a:prstGeom>
            <a:solidFill>
              <a:schemeClr val="accent5"/>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grpSp>
      <p:grpSp>
        <p:nvGrpSpPr>
          <p:cNvPr id="937" name="Google Shape;937;p56"/>
          <p:cNvGrpSpPr/>
          <p:nvPr/>
        </p:nvGrpSpPr>
        <p:grpSpPr>
          <a:xfrm>
            <a:off x="901353" y="8044237"/>
            <a:ext cx="1270001" cy="1423037"/>
            <a:chOff x="0" y="-114936"/>
            <a:chExt cx="1270000" cy="1423036"/>
          </a:xfrm>
        </p:grpSpPr>
        <p:pic>
          <p:nvPicPr>
            <p:cNvPr id="938" name="Google Shape;938;p56" descr="Topic C Topic C"/>
            <p:cNvPicPr preferRelativeResize="0"/>
            <p:nvPr/>
          </p:nvPicPr>
          <p:blipFill rotWithShape="1">
            <a:blip r:embed="rId5">
              <a:alphaModFix/>
            </a:blip>
            <a:srcRect/>
            <a:stretch/>
          </p:blipFill>
          <p:spPr>
            <a:xfrm>
              <a:off x="0" y="-114936"/>
              <a:ext cx="1270000" cy="1423036"/>
            </a:xfrm>
            <a:prstGeom prst="rect">
              <a:avLst/>
            </a:prstGeom>
            <a:noFill/>
            <a:ln>
              <a:noFill/>
            </a:ln>
            <a:effectLst>
              <a:outerShdw blurRad="101600" dist="30839" dir="5400000" rotWithShape="0">
                <a:srgbClr val="000000"/>
              </a:outerShdw>
            </a:effectLst>
          </p:spPr>
        </p:pic>
        <p:sp>
          <p:nvSpPr>
            <p:cNvPr id="939" name="Google Shape;939;p56"/>
            <p:cNvSpPr/>
            <p:nvPr/>
          </p:nvSpPr>
          <p:spPr>
            <a:xfrm>
              <a:off x="81268" y="98694"/>
              <a:ext cx="228038" cy="228038"/>
            </a:xfrm>
            <a:prstGeom prst="ellipse">
              <a:avLst/>
            </a:prstGeom>
            <a:solidFill>
              <a:schemeClr val="accent5"/>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grpSp>
      <p:sp>
        <p:nvSpPr>
          <p:cNvPr id="940" name="Google Shape;940;p56"/>
          <p:cNvSpPr txBox="1"/>
          <p:nvPr/>
        </p:nvSpPr>
        <p:spPr>
          <a:xfrm>
            <a:off x="1412235" y="6271874"/>
            <a:ext cx="232718" cy="5334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800"/>
              <a:buFont typeface="Helvetica Neue"/>
              <a:buNone/>
            </a:pPr>
            <a:r>
              <a:rPr lang="en-US" sz="2800" b="1" i="0" u="none" strike="noStrike" cap="none">
                <a:solidFill>
                  <a:srgbClr val="000000"/>
                </a:solidFill>
                <a:latin typeface="Helvetica Neue"/>
                <a:ea typeface="Helvetica Neue"/>
                <a:cs typeface="Helvetica Neue"/>
                <a:sym typeface="Helvetica Neue"/>
              </a:rPr>
              <a:t>!</a:t>
            </a:r>
            <a:endParaRPr/>
          </a:p>
        </p:txBody>
      </p:sp>
      <p:sp>
        <p:nvSpPr>
          <p:cNvPr id="941" name="Google Shape;941;p56"/>
          <p:cNvSpPr txBox="1"/>
          <p:nvPr/>
        </p:nvSpPr>
        <p:spPr>
          <a:xfrm>
            <a:off x="5217037" y="6252824"/>
            <a:ext cx="469901" cy="5715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800"/>
              <a:buFont typeface="REM"/>
              <a:buNone/>
            </a:pPr>
            <a:r>
              <a:rPr lang="en-US" sz="2800" b="0" i="0" u="none" strike="noStrike" cap="none">
                <a:solidFill>
                  <a:srgbClr val="000000"/>
                </a:solidFill>
                <a:latin typeface="REM"/>
                <a:ea typeface="REM"/>
                <a:cs typeface="REM"/>
                <a:sym typeface="REM"/>
              </a:rPr>
              <a:t>✔️</a:t>
            </a:r>
            <a:endParaRPr/>
          </a:p>
        </p:txBody>
      </p:sp>
      <p:sp>
        <p:nvSpPr>
          <p:cNvPr id="942" name="Google Shape;942;p56"/>
          <p:cNvSpPr txBox="1"/>
          <p:nvPr/>
        </p:nvSpPr>
        <p:spPr>
          <a:xfrm>
            <a:off x="3255340" y="6281134"/>
            <a:ext cx="469901" cy="4572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a:t>
            </a:r>
            <a:endParaRPr/>
          </a:p>
        </p:txBody>
      </p:sp>
      <p:sp>
        <p:nvSpPr>
          <p:cNvPr id="943" name="Google Shape;943;p56"/>
          <p:cNvSpPr txBox="1"/>
          <p:nvPr/>
        </p:nvSpPr>
        <p:spPr>
          <a:xfrm>
            <a:off x="7178734" y="5579739"/>
            <a:ext cx="5724551" cy="964367"/>
          </a:xfrm>
          <a:prstGeom prst="rect">
            <a:avLst/>
          </a:prstGeom>
          <a:noFill/>
          <a:ln>
            <a:noFill/>
          </a:ln>
        </p:spPr>
        <p:txBody>
          <a:bodyPr spcFirstLastPara="1" wrap="square" lIns="50800" tIns="50800" rIns="50800" bIns="50800" anchor="ctr" anchorCtr="0">
            <a:spAutoFit/>
          </a:bodyPr>
          <a:lstStyle/>
          <a:p>
            <a:pPr marL="0" marR="57798" lvl="0" indent="0" algn="l" rtl="0">
              <a:lnSpc>
                <a:spcPct val="100000"/>
              </a:lnSpc>
              <a:spcBef>
                <a:spcPts val="0"/>
              </a:spcBef>
              <a:spcAft>
                <a:spcPts val="0"/>
              </a:spcAft>
              <a:buClr>
                <a:srgbClr val="000000"/>
              </a:buClr>
              <a:buSzPts val="2800"/>
              <a:buFont typeface="Palatino"/>
              <a:buNone/>
            </a:pPr>
            <a:r>
              <a:rPr lang="en-US" sz="2800" u="none" strike="noStrike" cap="none">
                <a:solidFill>
                  <a:srgbClr val="000000"/>
                </a:solidFill>
                <a:latin typeface="Helvetica" pitchFamily="2" charset="0"/>
                <a:ea typeface="Palatino"/>
                <a:cs typeface="Palatino"/>
                <a:sym typeface="Palatino"/>
              </a:rPr>
              <a:t>4. Revise </a:t>
            </a:r>
            <a:br>
              <a:rPr lang="en-US" sz="2800" u="none" strike="noStrike" cap="none">
                <a:solidFill>
                  <a:srgbClr val="000000"/>
                </a:solidFill>
                <a:latin typeface="Helvetica" pitchFamily="2" charset="0"/>
                <a:ea typeface="Palatino"/>
                <a:cs typeface="Palatino"/>
                <a:sym typeface="Palatino"/>
              </a:rPr>
            </a:br>
            <a:r>
              <a:rPr lang="en-US" sz="2800" u="none" strike="noStrike" cap="none">
                <a:solidFill>
                  <a:srgbClr val="000000"/>
                </a:solidFill>
                <a:latin typeface="Helvetica" pitchFamily="2" charset="0"/>
                <a:ea typeface="Palatino"/>
                <a:cs typeface="Palatino"/>
                <a:sym typeface="Palatino"/>
              </a:rPr>
              <a:t>(Continue with B or move on to A?)</a:t>
            </a:r>
            <a:endParaRPr dirty="0"/>
          </a:p>
        </p:txBody>
      </p:sp>
      <p:pic>
        <p:nvPicPr>
          <p:cNvPr id="944" name="Google Shape;944;p56" descr="Screen Shot 2018-03-30 at 08.18.53.png"/>
          <p:cNvPicPr preferRelativeResize="0"/>
          <p:nvPr/>
        </p:nvPicPr>
        <p:blipFill rotWithShape="1">
          <a:blip r:embed="rId6">
            <a:alphaModFix/>
          </a:blip>
          <a:srcRect/>
          <a:stretch/>
        </p:blipFill>
        <p:spPr>
          <a:xfrm>
            <a:off x="7813413" y="7085003"/>
            <a:ext cx="1422894" cy="1397637"/>
          </a:xfrm>
          <a:prstGeom prst="rect">
            <a:avLst/>
          </a:prstGeom>
          <a:noFill/>
          <a:ln>
            <a:noFill/>
          </a:ln>
        </p:spPr>
      </p:pic>
      <p:pic>
        <p:nvPicPr>
          <p:cNvPr id="945" name="Google Shape;945;p56" descr="Screen Shot 2018-03-30 at 08.20.08.png"/>
          <p:cNvPicPr preferRelativeResize="0"/>
          <p:nvPr/>
        </p:nvPicPr>
        <p:blipFill rotWithShape="1">
          <a:blip r:embed="rId7">
            <a:alphaModFix/>
          </a:blip>
          <a:srcRect/>
          <a:stretch/>
        </p:blipFill>
        <p:spPr>
          <a:xfrm>
            <a:off x="9622734" y="6881076"/>
            <a:ext cx="1945269" cy="180549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949"/>
        <p:cNvGrpSpPr/>
        <p:nvPr/>
      </p:nvGrpSpPr>
      <p:grpSpPr>
        <a:xfrm>
          <a:off x="0" y="0"/>
          <a:ext cx="0" cy="0"/>
          <a:chOff x="0" y="0"/>
          <a:chExt cx="0" cy="0"/>
        </a:xfrm>
      </p:grpSpPr>
      <p:sp>
        <p:nvSpPr>
          <p:cNvPr id="950" name="Google Shape;950;p57"/>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Break-out session</a:t>
            </a:r>
            <a:endParaRPr/>
          </a:p>
        </p:txBody>
      </p:sp>
      <p:sp>
        <p:nvSpPr>
          <p:cNvPr id="951" name="Google Shape;951;p57"/>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635000" lvl="0" indent="-635000" algn="l" rtl="0">
              <a:lnSpc>
                <a:spcPct val="100000"/>
              </a:lnSpc>
              <a:spcBef>
                <a:spcPts val="0"/>
              </a:spcBef>
              <a:spcAft>
                <a:spcPts val="0"/>
              </a:spcAft>
              <a:buClr>
                <a:srgbClr val="000000"/>
              </a:buClr>
              <a:buSzPts val="3600"/>
              <a:buFont typeface="Palatino"/>
              <a:buAutoNum type="arabicPeriod"/>
            </a:pPr>
            <a:r>
              <a:rPr lang="en-US"/>
              <a:t>Collect topics / research objectives</a:t>
            </a:r>
            <a:endParaRPr/>
          </a:p>
          <a:p>
            <a:pPr marL="635000" lvl="0" indent="-635000" algn="l" rtl="0">
              <a:lnSpc>
                <a:spcPct val="100000"/>
              </a:lnSpc>
              <a:spcBef>
                <a:spcPts val="1000"/>
              </a:spcBef>
              <a:spcAft>
                <a:spcPts val="0"/>
              </a:spcAft>
              <a:buClr>
                <a:srgbClr val="000000"/>
              </a:buClr>
              <a:buSzPts val="3600"/>
              <a:buFont typeface="Palatino"/>
              <a:buAutoNum type="arabicPeriod"/>
            </a:pPr>
            <a:r>
              <a:rPr lang="en-US"/>
              <a:t>Team assignment</a:t>
            </a:r>
            <a:endParaRPr/>
          </a:p>
          <a:p>
            <a:pPr marL="635000" lvl="0" indent="-635000" algn="l" rtl="0">
              <a:lnSpc>
                <a:spcPct val="100000"/>
              </a:lnSpc>
              <a:spcBef>
                <a:spcPts val="1000"/>
              </a:spcBef>
              <a:spcAft>
                <a:spcPts val="0"/>
              </a:spcAft>
              <a:buClr>
                <a:srgbClr val="000000"/>
              </a:buClr>
              <a:buSzPts val="3600"/>
              <a:buFont typeface="Palatino"/>
              <a:buAutoNum type="arabicPeriod"/>
            </a:pPr>
            <a:r>
              <a:rPr lang="en-US"/>
              <a:t>Tool introduction</a:t>
            </a:r>
            <a:endParaRPr/>
          </a:p>
          <a:p>
            <a:pPr marL="635000" lvl="0" indent="-635000" algn="l" rtl="0">
              <a:lnSpc>
                <a:spcPct val="100000"/>
              </a:lnSpc>
              <a:spcBef>
                <a:spcPts val="1000"/>
              </a:spcBef>
              <a:spcAft>
                <a:spcPts val="0"/>
              </a:spcAft>
              <a:buClr>
                <a:srgbClr val="000000"/>
              </a:buClr>
              <a:buSzPts val="3600"/>
              <a:buFont typeface="Palatino"/>
              <a:buAutoNum type="arabicPeriod"/>
            </a:pPr>
            <a:r>
              <a:rPr lang="en-US"/>
              <a:t>Onboarding (by me)</a:t>
            </a:r>
            <a:endParaRPr/>
          </a:p>
          <a:p>
            <a:pPr marL="635000" lvl="0" indent="-635000" algn="l" rtl="0">
              <a:lnSpc>
                <a:spcPct val="100000"/>
              </a:lnSpc>
              <a:spcBef>
                <a:spcPts val="1000"/>
              </a:spcBef>
              <a:spcAft>
                <a:spcPts val="0"/>
              </a:spcAft>
              <a:buClr>
                <a:srgbClr val="000000"/>
              </a:buClr>
              <a:buSzPts val="3600"/>
              <a:buFont typeface="Palatino"/>
              <a:buAutoNum type="arabicPeriod"/>
            </a:pPr>
            <a:r>
              <a:rPr lang="en-US"/>
              <a:t>Work independently on your survey (I’ll be around)</a:t>
            </a:r>
            <a:endParaRPr/>
          </a:p>
          <a:p>
            <a:pPr marL="635000" lvl="0" indent="-635000" algn="l" rtl="0">
              <a:lnSpc>
                <a:spcPct val="100000"/>
              </a:lnSpc>
              <a:spcBef>
                <a:spcPts val="1000"/>
              </a:spcBef>
              <a:spcAft>
                <a:spcPts val="0"/>
              </a:spcAft>
              <a:buClr>
                <a:srgbClr val="000000"/>
              </a:buClr>
              <a:buSzPts val="3600"/>
              <a:buFont typeface="Palatino"/>
              <a:buAutoNum type="arabicPeriod"/>
            </a:pPr>
            <a:r>
              <a:rPr lang="en-US"/>
              <a:t>Distribute survey among conference audience</a:t>
            </a:r>
            <a:endParaRPr/>
          </a:p>
        </p:txBody>
      </p:sp>
      <p:sp>
        <p:nvSpPr>
          <p:cNvPr id="952" name="Google Shape;952;p57"/>
          <p:cNvSpPr/>
          <p:nvPr/>
        </p:nvSpPr>
        <p:spPr>
          <a:xfrm>
            <a:off x="10854618" y="745226"/>
            <a:ext cx="3689135" cy="946151"/>
          </a:xfrm>
          <a:prstGeom prst="rect">
            <a:avLst/>
          </a:prstGeom>
          <a:solidFill>
            <a:srgbClr val="50A7F9"/>
          </a:solidFill>
          <a:ln w="12700" cap="flat" cmpd="sng">
            <a:solidFill>
              <a:srgbClr val="000000"/>
            </a:solidFill>
            <a:prstDash val="solid"/>
            <a:round/>
            <a:headEnd type="none" w="sm" len="sm"/>
            <a:tailEnd type="none" w="sm" len="sm"/>
          </a:ln>
        </p:spPr>
        <p:txBody>
          <a:bodyPr spcFirstLastPara="1" wrap="square" lIns="50800" tIns="50800" rIns="50800" bIns="50800" anchor="ctr" anchorCtr="0">
            <a:noAutofit/>
          </a:bodyPr>
          <a:lstStyle/>
          <a:p>
            <a:pPr marL="57798" marR="57798" lvl="0" indent="0" algn="l" rtl="0">
              <a:lnSpc>
                <a:spcPct val="100000"/>
              </a:lnSpc>
              <a:spcBef>
                <a:spcPts val="0"/>
              </a:spcBef>
              <a:spcAft>
                <a:spcPts val="0"/>
              </a:spcAft>
              <a:buClr>
                <a:srgbClr val="000000"/>
              </a:buClr>
              <a:buSzPts val="3200"/>
              <a:buFont typeface="Palatino"/>
              <a:buNone/>
            </a:pPr>
            <a:r>
              <a:rPr lang="en-US" sz="3200" u="none" strike="noStrike" cap="none">
                <a:solidFill>
                  <a:srgbClr val="000000"/>
                </a:solidFill>
                <a:latin typeface="Helvetica" pitchFamily="2" charset="0"/>
                <a:ea typeface="Palatino"/>
                <a:cs typeface="Palatino"/>
                <a:sym typeface="Palatino"/>
              </a:rPr>
              <a:t>Plan B</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956"/>
        <p:cNvGrpSpPr/>
        <p:nvPr/>
      </p:nvGrpSpPr>
      <p:grpSpPr>
        <a:xfrm>
          <a:off x="0" y="0"/>
          <a:ext cx="0" cy="0"/>
          <a:chOff x="0" y="0"/>
          <a:chExt cx="0" cy="0"/>
        </a:xfrm>
      </p:grpSpPr>
      <p:sp>
        <p:nvSpPr>
          <p:cNvPr id="957" name="Google Shape;957;p58"/>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3 Survey tools (proposal)</a:t>
            </a:r>
            <a:endParaRPr/>
          </a:p>
        </p:txBody>
      </p:sp>
      <p:sp>
        <p:nvSpPr>
          <p:cNvPr id="958" name="Google Shape;958;p58"/>
          <p:cNvSpPr txBox="1">
            <a:spLocks noGrp="1"/>
          </p:cNvSpPr>
          <p:nvPr>
            <p:ph type="body" idx="1"/>
          </p:nvPr>
        </p:nvSpPr>
        <p:spPr>
          <a:xfrm>
            <a:off x="907930" y="5387931"/>
            <a:ext cx="3474697" cy="3703249"/>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000"/>
              <a:buFont typeface="Palatino"/>
              <a:buChar char="•"/>
            </a:pPr>
            <a:r>
              <a:rPr lang="en-US" sz="3000"/>
              <a:t>Easy and fast</a:t>
            </a:r>
            <a:endParaRPr/>
          </a:p>
          <a:p>
            <a:pPr marL="383540" lvl="0" indent="-342900" algn="l" rtl="0">
              <a:lnSpc>
                <a:spcPct val="100000"/>
              </a:lnSpc>
              <a:spcBef>
                <a:spcPts val="1000"/>
              </a:spcBef>
              <a:spcAft>
                <a:spcPts val="0"/>
              </a:spcAft>
              <a:buClr>
                <a:srgbClr val="000000"/>
              </a:buClr>
              <a:buSzPts val="3000"/>
              <a:buFont typeface="Palatino"/>
              <a:buChar char="•"/>
            </a:pPr>
            <a:r>
              <a:rPr lang="en-US" sz="3000"/>
              <a:t>Limited response types</a:t>
            </a:r>
            <a:endParaRPr/>
          </a:p>
          <a:p>
            <a:pPr marL="383540" lvl="0" indent="-342900" algn="l" rtl="0">
              <a:lnSpc>
                <a:spcPct val="100000"/>
              </a:lnSpc>
              <a:spcBef>
                <a:spcPts val="1000"/>
              </a:spcBef>
              <a:spcAft>
                <a:spcPts val="0"/>
              </a:spcAft>
              <a:buClr>
                <a:srgbClr val="000000"/>
              </a:buClr>
              <a:buSzPts val="3000"/>
              <a:buFont typeface="Palatino"/>
              <a:buChar char="•"/>
            </a:pPr>
            <a:r>
              <a:rPr lang="en-US" sz="3000"/>
              <a:t>Free</a:t>
            </a:r>
            <a:endParaRPr/>
          </a:p>
        </p:txBody>
      </p:sp>
      <p:pic>
        <p:nvPicPr>
          <p:cNvPr id="959" name="Google Shape;959;p58" descr="Image"/>
          <p:cNvPicPr preferRelativeResize="0"/>
          <p:nvPr/>
        </p:nvPicPr>
        <p:blipFill rotWithShape="1">
          <a:blip r:embed="rId3">
            <a:alphaModFix/>
          </a:blip>
          <a:srcRect/>
          <a:stretch/>
        </p:blipFill>
        <p:spPr>
          <a:xfrm>
            <a:off x="967201" y="2098375"/>
            <a:ext cx="3003425" cy="2829481"/>
          </a:xfrm>
          <a:prstGeom prst="rect">
            <a:avLst/>
          </a:prstGeom>
          <a:noFill/>
          <a:ln>
            <a:noFill/>
          </a:ln>
        </p:spPr>
      </p:pic>
      <p:sp>
        <p:nvSpPr>
          <p:cNvPr id="960" name="Google Shape;960;p58"/>
          <p:cNvSpPr txBox="1"/>
          <p:nvPr/>
        </p:nvSpPr>
        <p:spPr>
          <a:xfrm>
            <a:off x="4410009" y="5351125"/>
            <a:ext cx="4910959" cy="4176480"/>
          </a:xfrm>
          <a:prstGeom prst="rect">
            <a:avLst/>
          </a:prstGeom>
          <a:noFill/>
          <a:ln>
            <a:noFill/>
          </a:ln>
        </p:spPr>
        <p:txBody>
          <a:bodyPr spcFirstLastPara="1" wrap="square" lIns="50800" tIns="50800" rIns="50800" bIns="50800" anchor="t" anchorCtr="0">
            <a:noAutofit/>
          </a:bodyPr>
          <a:lstStyle/>
          <a:p>
            <a:pPr marL="383540" marR="57798" lvl="0" indent="-342900" algn="l" rtl="0">
              <a:lnSpc>
                <a:spcPct val="100000"/>
              </a:lnSpc>
              <a:spcBef>
                <a:spcPts val="0"/>
              </a:spcBef>
              <a:spcAft>
                <a:spcPts val="0"/>
              </a:spcAft>
              <a:buClr>
                <a:srgbClr val="000000"/>
              </a:buClr>
              <a:buSzPts val="3000"/>
              <a:buFont typeface="Palatino"/>
              <a:buChar char="•"/>
            </a:pPr>
            <a:r>
              <a:rPr lang="en-US" sz="3000" u="none" strike="noStrike" cap="none">
                <a:solidFill>
                  <a:srgbClr val="000000"/>
                </a:solidFill>
                <a:latin typeface="Helvetica" pitchFamily="2" charset="0"/>
                <a:ea typeface="Palatino"/>
                <a:cs typeface="Palatino"/>
                <a:sym typeface="Palatino"/>
              </a:rPr>
              <a:t>Similar to google forms, but also with easy</a:t>
            </a:r>
            <a:endParaRPr dirty="0"/>
          </a:p>
          <a:p>
            <a:pPr marL="763360" marR="57798" lvl="1" indent="-306160" algn="l" rtl="0">
              <a:lnSpc>
                <a:spcPct val="100000"/>
              </a:lnSpc>
              <a:spcBef>
                <a:spcPts val="1000"/>
              </a:spcBef>
              <a:spcAft>
                <a:spcPts val="0"/>
              </a:spcAft>
              <a:buClr>
                <a:srgbClr val="000000"/>
              </a:buClr>
              <a:buSzPts val="3000"/>
              <a:buFont typeface="Palatino"/>
              <a:buChar char="–"/>
            </a:pPr>
            <a:r>
              <a:rPr lang="en-US" sz="3000" u="none" strike="noStrike" cap="none">
                <a:solidFill>
                  <a:srgbClr val="000000"/>
                </a:solidFill>
                <a:latin typeface="Helvetica" pitchFamily="2" charset="0"/>
                <a:ea typeface="Palatino"/>
                <a:cs typeface="Palatino"/>
                <a:sym typeface="Palatino"/>
              </a:rPr>
              <a:t>Pipelining</a:t>
            </a:r>
            <a:endParaRPr dirty="0"/>
          </a:p>
          <a:p>
            <a:pPr marL="763360" marR="57798" lvl="1" indent="-306160" algn="l" rtl="0">
              <a:lnSpc>
                <a:spcPct val="100000"/>
              </a:lnSpc>
              <a:spcBef>
                <a:spcPts val="1000"/>
              </a:spcBef>
              <a:spcAft>
                <a:spcPts val="0"/>
              </a:spcAft>
              <a:buClr>
                <a:srgbClr val="000000"/>
              </a:buClr>
              <a:buSzPts val="3000"/>
              <a:buFont typeface="Palatino"/>
              <a:buChar char="–"/>
            </a:pPr>
            <a:r>
              <a:rPr lang="en-US" sz="3000" u="none" strike="noStrike" cap="none">
                <a:solidFill>
                  <a:srgbClr val="000000"/>
                </a:solidFill>
                <a:latin typeface="Helvetica" pitchFamily="2" charset="0"/>
                <a:ea typeface="Palatino"/>
                <a:cs typeface="Palatino"/>
                <a:sym typeface="Palatino"/>
              </a:rPr>
              <a:t>Conditional </a:t>
            </a:r>
            <a:br>
              <a:rPr lang="en-US" sz="3000" u="none" strike="noStrike" cap="none">
                <a:solidFill>
                  <a:srgbClr val="000000"/>
                </a:solidFill>
                <a:latin typeface="Helvetica" pitchFamily="2" charset="0"/>
                <a:ea typeface="Palatino"/>
                <a:cs typeface="Palatino"/>
                <a:sym typeface="Palatino"/>
              </a:rPr>
            </a:br>
            <a:r>
              <a:rPr lang="en-US" sz="3000" u="none" strike="noStrike" cap="none">
                <a:solidFill>
                  <a:srgbClr val="000000"/>
                </a:solidFill>
                <a:latin typeface="Helvetica" pitchFamily="2" charset="0"/>
                <a:ea typeface="Palatino"/>
                <a:cs typeface="Palatino"/>
                <a:sym typeface="Palatino"/>
              </a:rPr>
              <a:t>questions</a:t>
            </a:r>
            <a:endParaRPr dirty="0"/>
          </a:p>
          <a:p>
            <a:pPr marL="383540" marR="57798" lvl="0" indent="-342900" algn="l" rtl="0">
              <a:lnSpc>
                <a:spcPct val="100000"/>
              </a:lnSpc>
              <a:spcBef>
                <a:spcPts val="1000"/>
              </a:spcBef>
              <a:spcAft>
                <a:spcPts val="0"/>
              </a:spcAft>
              <a:buClr>
                <a:srgbClr val="000000"/>
              </a:buClr>
              <a:buSzPts val="3000"/>
              <a:buFont typeface="Palatino"/>
              <a:buChar char="•"/>
            </a:pPr>
            <a:r>
              <a:rPr lang="en-US" sz="3000" u="none" strike="noStrike" cap="none">
                <a:solidFill>
                  <a:srgbClr val="000000"/>
                </a:solidFill>
                <a:latin typeface="Helvetica" pitchFamily="2" charset="0"/>
                <a:ea typeface="Palatino"/>
                <a:cs typeface="Palatino"/>
                <a:sym typeface="Palatino"/>
              </a:rPr>
              <a:t>Free version </a:t>
            </a:r>
            <a:br>
              <a:rPr lang="en-US" sz="3000" u="none" strike="noStrike" cap="none">
                <a:solidFill>
                  <a:srgbClr val="000000"/>
                </a:solidFill>
                <a:latin typeface="Helvetica" pitchFamily="2" charset="0"/>
                <a:ea typeface="Palatino"/>
                <a:cs typeface="Palatino"/>
                <a:sym typeface="Palatino"/>
              </a:rPr>
            </a:br>
            <a:r>
              <a:rPr lang="en-US" sz="3000" u="none" strike="noStrike" cap="none">
                <a:solidFill>
                  <a:srgbClr val="000000"/>
                </a:solidFill>
                <a:latin typeface="Helvetica" pitchFamily="2" charset="0"/>
                <a:ea typeface="Palatino"/>
                <a:cs typeface="Palatino"/>
                <a:sym typeface="Palatino"/>
              </a:rPr>
              <a:t>(100 responses/10 fields)</a:t>
            </a:r>
            <a:endParaRPr dirty="0"/>
          </a:p>
        </p:txBody>
      </p:sp>
      <p:pic>
        <p:nvPicPr>
          <p:cNvPr id="961" name="Google Shape;961;p58" descr="Image"/>
          <p:cNvPicPr preferRelativeResize="0"/>
          <p:nvPr/>
        </p:nvPicPr>
        <p:blipFill rotWithShape="1">
          <a:blip r:embed="rId4">
            <a:alphaModFix/>
          </a:blip>
          <a:srcRect/>
          <a:stretch/>
        </p:blipFill>
        <p:spPr>
          <a:xfrm>
            <a:off x="4459545" y="3042445"/>
            <a:ext cx="3356834" cy="1898298"/>
          </a:xfrm>
          <a:prstGeom prst="rect">
            <a:avLst/>
          </a:prstGeom>
          <a:noFill/>
          <a:ln>
            <a:noFill/>
          </a:ln>
        </p:spPr>
      </p:pic>
      <p:pic>
        <p:nvPicPr>
          <p:cNvPr id="962" name="Google Shape;962;p58" descr="img-badge1.png"/>
          <p:cNvPicPr preferRelativeResize="0"/>
          <p:nvPr/>
        </p:nvPicPr>
        <p:blipFill rotWithShape="1">
          <a:blip r:embed="rId5">
            <a:alphaModFix/>
          </a:blip>
          <a:srcRect/>
          <a:stretch/>
        </p:blipFill>
        <p:spPr>
          <a:xfrm>
            <a:off x="9401809" y="1769493"/>
            <a:ext cx="3302001" cy="2781301"/>
          </a:xfrm>
          <a:prstGeom prst="rect">
            <a:avLst/>
          </a:prstGeom>
          <a:noFill/>
          <a:ln>
            <a:noFill/>
          </a:ln>
        </p:spPr>
      </p:pic>
      <p:sp>
        <p:nvSpPr>
          <p:cNvPr id="963" name="Google Shape;963;p58"/>
          <p:cNvSpPr txBox="1"/>
          <p:nvPr/>
        </p:nvSpPr>
        <p:spPr>
          <a:xfrm>
            <a:off x="9074784" y="5351125"/>
            <a:ext cx="3956051" cy="4176480"/>
          </a:xfrm>
          <a:prstGeom prst="rect">
            <a:avLst/>
          </a:prstGeom>
          <a:noFill/>
          <a:ln>
            <a:noFill/>
          </a:ln>
        </p:spPr>
        <p:txBody>
          <a:bodyPr spcFirstLastPara="1" wrap="square" lIns="50800" tIns="50800" rIns="50800" bIns="50800" anchor="t" anchorCtr="0">
            <a:noAutofit/>
          </a:bodyPr>
          <a:lstStyle/>
          <a:p>
            <a:pPr marL="383540" marR="57798" lvl="0" indent="-342900" algn="l" rtl="0">
              <a:lnSpc>
                <a:spcPct val="100000"/>
              </a:lnSpc>
              <a:spcBef>
                <a:spcPts val="0"/>
              </a:spcBef>
              <a:spcAft>
                <a:spcPts val="0"/>
              </a:spcAft>
              <a:buClr>
                <a:srgbClr val="000000"/>
              </a:buClr>
              <a:buSzPts val="3000"/>
              <a:buFont typeface="Palatino"/>
              <a:buChar char="•"/>
            </a:pPr>
            <a:r>
              <a:rPr lang="en-US" sz="3000" u="none" strike="noStrike" cap="none">
                <a:solidFill>
                  <a:srgbClr val="000000"/>
                </a:solidFill>
                <a:latin typeface="Helvetica" pitchFamily="2" charset="0"/>
                <a:ea typeface="Palatino"/>
                <a:cs typeface="Palatino"/>
                <a:sym typeface="Palatino"/>
              </a:rPr>
              <a:t>Heavy-weight</a:t>
            </a:r>
            <a:endParaRPr dirty="0"/>
          </a:p>
          <a:p>
            <a:pPr marL="383540" marR="57798" lvl="0" indent="-342900" algn="l" rtl="0">
              <a:lnSpc>
                <a:spcPct val="100000"/>
              </a:lnSpc>
              <a:spcBef>
                <a:spcPts val="1000"/>
              </a:spcBef>
              <a:spcAft>
                <a:spcPts val="0"/>
              </a:spcAft>
              <a:buClr>
                <a:srgbClr val="000000"/>
              </a:buClr>
              <a:buSzPts val="3000"/>
              <a:buFont typeface="Palatino"/>
              <a:buChar char="•"/>
            </a:pPr>
            <a:r>
              <a:rPr lang="en-US" sz="3000" u="none" strike="noStrike" cap="none">
                <a:solidFill>
                  <a:srgbClr val="000000"/>
                </a:solidFill>
                <a:latin typeface="Helvetica" pitchFamily="2" charset="0"/>
                <a:ea typeface="Palatino"/>
                <a:cs typeface="Palatino"/>
                <a:sym typeface="Palatino"/>
              </a:rPr>
              <a:t>Nearly anything </a:t>
            </a:r>
            <a:br>
              <a:rPr lang="en-US" sz="3000" u="none" strike="noStrike" cap="none">
                <a:solidFill>
                  <a:srgbClr val="000000"/>
                </a:solidFill>
                <a:latin typeface="Helvetica" pitchFamily="2" charset="0"/>
                <a:ea typeface="Palatino"/>
                <a:cs typeface="Palatino"/>
                <a:sym typeface="Palatino"/>
              </a:rPr>
            </a:br>
            <a:r>
              <a:rPr lang="en-US" sz="3000" u="none" strike="noStrike" cap="none">
                <a:solidFill>
                  <a:srgbClr val="000000"/>
                </a:solidFill>
                <a:latin typeface="Helvetica" pitchFamily="2" charset="0"/>
                <a:ea typeface="Palatino"/>
                <a:cs typeface="Palatino"/>
                <a:sym typeface="Palatino"/>
              </a:rPr>
              <a:t>(but scripting is elaborate)</a:t>
            </a:r>
            <a:endParaRPr dirty="0"/>
          </a:p>
          <a:p>
            <a:pPr marL="383540" marR="57798" lvl="0" indent="-342900" algn="l" rtl="0">
              <a:lnSpc>
                <a:spcPct val="100000"/>
              </a:lnSpc>
              <a:spcBef>
                <a:spcPts val="1000"/>
              </a:spcBef>
              <a:spcAft>
                <a:spcPts val="0"/>
              </a:spcAft>
              <a:buClr>
                <a:srgbClr val="000000"/>
              </a:buClr>
              <a:buSzPts val="3000"/>
              <a:buFont typeface="Palatino"/>
              <a:buChar char="•"/>
            </a:pPr>
            <a:r>
              <a:rPr lang="en-US" sz="3000" u="none" strike="noStrike" cap="none">
                <a:solidFill>
                  <a:srgbClr val="000000"/>
                </a:solidFill>
                <a:latin typeface="Helvetica" pitchFamily="2" charset="0"/>
                <a:ea typeface="Palatino"/>
                <a:cs typeface="Palatino"/>
                <a:sym typeface="Palatino"/>
              </a:rPr>
              <a:t>Free test version </a:t>
            </a:r>
            <a:br>
              <a:rPr lang="en-US" sz="3000" u="none" strike="noStrike" cap="none">
                <a:solidFill>
                  <a:srgbClr val="000000"/>
                </a:solidFill>
                <a:latin typeface="Helvetica" pitchFamily="2" charset="0"/>
                <a:ea typeface="Palatino"/>
                <a:cs typeface="Palatino"/>
                <a:sym typeface="Palatino"/>
              </a:rPr>
            </a:br>
            <a:r>
              <a:rPr lang="en-US" sz="3000" u="none" strike="noStrike" cap="none">
                <a:solidFill>
                  <a:srgbClr val="000000"/>
                </a:solidFill>
                <a:latin typeface="Helvetica" pitchFamily="2" charset="0"/>
                <a:ea typeface="Palatino"/>
                <a:cs typeface="Palatino"/>
                <a:sym typeface="Palatino"/>
              </a:rPr>
              <a:t>(2 weeks)</a:t>
            </a:r>
            <a:endParaRPr dirty="0"/>
          </a:p>
        </p:txBody>
      </p:sp>
      <p:sp>
        <p:nvSpPr>
          <p:cNvPr id="964" name="Google Shape;964;p58"/>
          <p:cNvSpPr txBox="1"/>
          <p:nvPr/>
        </p:nvSpPr>
        <p:spPr>
          <a:xfrm>
            <a:off x="9542253" y="4681986"/>
            <a:ext cx="3021113" cy="3556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1600"/>
              <a:buFont typeface="Palatino"/>
              <a:buNone/>
            </a:pPr>
            <a:r>
              <a:rPr lang="en-US" sz="1600" u="none" strike="noStrike" cap="none">
                <a:solidFill>
                  <a:srgbClr val="000000"/>
                </a:solidFill>
                <a:latin typeface="Helvetica" pitchFamily="2" charset="0"/>
                <a:ea typeface="Palatino"/>
                <a:cs typeface="Palatino"/>
                <a:sym typeface="Palatino"/>
              </a:rPr>
              <a:t>https://www.unipark.com/en/</a:t>
            </a:r>
            <a:endParaRPr dirty="0"/>
          </a:p>
        </p:txBody>
      </p:sp>
      <p:sp>
        <p:nvSpPr>
          <p:cNvPr id="965" name="Google Shape;965;p58"/>
          <p:cNvSpPr txBox="1"/>
          <p:nvPr/>
        </p:nvSpPr>
        <p:spPr>
          <a:xfrm>
            <a:off x="4755648" y="4698999"/>
            <a:ext cx="2679304" cy="3556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1600"/>
              <a:buFont typeface="Palatino"/>
              <a:buNone/>
            </a:pPr>
            <a:r>
              <a:rPr lang="en-US" sz="1600" u="none" strike="noStrike" cap="none">
                <a:solidFill>
                  <a:srgbClr val="000000"/>
                </a:solidFill>
                <a:latin typeface="Helvetica" pitchFamily="2" charset="0"/>
                <a:ea typeface="Palatino"/>
                <a:cs typeface="Palatino"/>
                <a:sym typeface="Palatino"/>
              </a:rPr>
              <a:t>https://www.typeform.com</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3" name="Google Shape;973;p59"/>
          <p:cNvSpPr txBox="1">
            <a:spLocks noGrp="1"/>
          </p:cNvSpPr>
          <p:nvPr>
            <p:ph type="body" idx="1"/>
          </p:nvPr>
        </p:nvSpPr>
        <p:spPr>
          <a:xfrm>
            <a:off x="723900" y="755961"/>
            <a:ext cx="11557000" cy="3606849"/>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3600"/>
              <a:buFont typeface="Palatino"/>
              <a:buNone/>
            </a:pPr>
            <a:endParaRPr/>
          </a:p>
          <a:p>
            <a:pPr marL="0" lvl="0" indent="0" algn="ctr" rtl="0">
              <a:lnSpc>
                <a:spcPct val="100000"/>
              </a:lnSpc>
              <a:spcBef>
                <a:spcPts val="1000"/>
              </a:spcBef>
              <a:spcAft>
                <a:spcPts val="0"/>
              </a:spcAft>
              <a:buClr>
                <a:srgbClr val="000000"/>
              </a:buClr>
              <a:buSzPts val="5400"/>
              <a:buFont typeface="Palatino"/>
              <a:buNone/>
            </a:pPr>
            <a:r>
              <a:rPr lang="en-US" sz="5400"/>
              <a:t>Thanks for your participation!</a:t>
            </a:r>
            <a:endParaRPr/>
          </a:p>
        </p:txBody>
      </p:sp>
      <p:sp>
        <p:nvSpPr>
          <p:cNvPr id="974" name="Google Shape;974;p59"/>
          <p:cNvSpPr txBox="1"/>
          <p:nvPr/>
        </p:nvSpPr>
        <p:spPr>
          <a:xfrm>
            <a:off x="2213447" y="3962361"/>
            <a:ext cx="10067453" cy="914439"/>
          </a:xfrm>
          <a:prstGeom prst="rect">
            <a:avLst/>
          </a:prstGeom>
          <a:noFill/>
          <a:ln>
            <a:noFill/>
          </a:ln>
        </p:spPr>
        <p:txBody>
          <a:bodyPr spcFirstLastPara="1" wrap="square" lIns="50800" tIns="50800" rIns="50800" bIns="50800" anchor="t" anchorCtr="0">
            <a:noAutofit/>
          </a:bodyPr>
          <a:lstStyle/>
          <a:p>
            <a:pPr marL="0" marR="57798" lvl="0" indent="0" algn="l" rtl="0">
              <a:lnSpc>
                <a:spcPct val="100000"/>
              </a:lnSpc>
              <a:spcBef>
                <a:spcPts val="0"/>
              </a:spcBef>
              <a:spcAft>
                <a:spcPts val="0"/>
              </a:spcAft>
              <a:buClr>
                <a:srgbClr val="000000"/>
              </a:buClr>
              <a:buSzPts val="3600"/>
              <a:buFont typeface="Arial"/>
              <a:buNone/>
            </a:pPr>
            <a:r>
              <a:rPr lang="en-US" sz="3600" u="none" strike="noStrike" cap="none" dirty="0">
                <a:solidFill>
                  <a:srgbClr val="000000"/>
                </a:solidFill>
                <a:latin typeface="Helvetica" pitchFamily="2" charset="0"/>
                <a:ea typeface="Palatino"/>
                <a:cs typeface="Palatino"/>
                <a:sym typeface="Palatino"/>
              </a:rPr>
              <a:t>In case of questions, approach me any time!</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6"/>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dirty="0">
                <a:ea typeface="Palatino"/>
                <a:cs typeface="Palatino"/>
                <a:sym typeface="Palatino"/>
              </a:rPr>
              <a:t>Ground rule</a:t>
            </a:r>
            <a:endParaRPr dirty="0"/>
          </a:p>
        </p:txBody>
      </p:sp>
      <p:sp>
        <p:nvSpPr>
          <p:cNvPr id="83" name="Google Shape;83;p6"/>
          <p:cNvSpPr txBox="1"/>
          <p:nvPr/>
        </p:nvSpPr>
        <p:spPr>
          <a:xfrm>
            <a:off x="1786662" y="3798973"/>
            <a:ext cx="10083446" cy="157992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4200"/>
              <a:buFont typeface="Palatino"/>
              <a:buNone/>
            </a:pPr>
            <a:r>
              <a:rPr lang="en-US" sz="4200" u="none" strike="noStrike" cap="none" dirty="0">
                <a:solidFill>
                  <a:srgbClr val="000000"/>
                </a:solidFill>
                <a:latin typeface="Helvetica" pitchFamily="2" charset="0"/>
                <a:ea typeface="Palatino"/>
                <a:cs typeface="Palatino"/>
                <a:sym typeface="Palatino"/>
              </a:rPr>
              <a:t>Whenever you have questions / remarks, </a:t>
            </a:r>
            <a:endParaRPr dirty="0"/>
          </a:p>
          <a:p>
            <a:pPr marL="0" marR="0" lvl="0" indent="0" algn="l" rtl="0">
              <a:lnSpc>
                <a:spcPct val="100000"/>
              </a:lnSpc>
              <a:spcBef>
                <a:spcPts val="0"/>
              </a:spcBef>
              <a:spcAft>
                <a:spcPts val="0"/>
              </a:spcAft>
              <a:buClr>
                <a:srgbClr val="000000"/>
              </a:buClr>
              <a:buSzPts val="1200"/>
              <a:buFont typeface="Palatino"/>
              <a:buNone/>
            </a:pPr>
            <a:endParaRPr sz="12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200"/>
              <a:buFont typeface="Palatino"/>
              <a:buNone/>
            </a:pPr>
            <a:r>
              <a:rPr lang="en-US" sz="4200" u="none" strike="noStrike" cap="none" dirty="0">
                <a:solidFill>
                  <a:srgbClr val="000000"/>
                </a:solidFill>
                <a:latin typeface="Helvetica" pitchFamily="2" charset="0"/>
                <a:ea typeface="Palatino"/>
                <a:cs typeface="Palatino"/>
                <a:sym typeface="Palatino"/>
              </a:rPr>
              <a:t>share them with the whole group.</a:t>
            </a:r>
            <a:endParaRPr dirty="0"/>
          </a:p>
        </p:txBody>
      </p:sp>
      <p:sp>
        <p:nvSpPr>
          <p:cNvPr id="84" name="Google Shape;84;p6"/>
          <p:cNvSpPr txBox="1"/>
          <p:nvPr/>
        </p:nvSpPr>
        <p:spPr>
          <a:xfrm>
            <a:off x="1786662" y="4214472"/>
            <a:ext cx="10083446" cy="74892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4200"/>
              <a:buFont typeface="Palatino"/>
              <a:buNone/>
            </a:pPr>
            <a:r>
              <a:rPr lang="en-US" sz="4200" u="none" strike="noStrike" cap="none" dirty="0">
                <a:solidFill>
                  <a:srgbClr val="000000"/>
                </a:solidFill>
                <a:latin typeface="Helvetica" pitchFamily="2" charset="0"/>
                <a:ea typeface="Palatino"/>
                <a:cs typeface="Palatino"/>
                <a:sym typeface="Palatino"/>
              </a:rPr>
              <a:t>don’t ask Google  , but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8"/>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Outline</a:t>
            </a:r>
            <a:endParaRPr/>
          </a:p>
        </p:txBody>
      </p:sp>
      <p:sp>
        <p:nvSpPr>
          <p:cNvPr id="117" name="Google Shape;117;p8"/>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600"/>
              <a:buFont typeface="Palatino"/>
              <a:buChar char="•"/>
            </a:pPr>
            <a:r>
              <a:rPr lang="en-US" sz="3600" u="none" strike="noStrike" cap="none">
                <a:solidFill>
                  <a:srgbClr val="000000"/>
                </a:solidFill>
                <a:sym typeface="Palatino"/>
              </a:rPr>
              <a:t>A brief introduction into survey research </a:t>
            </a:r>
            <a:endParaRPr/>
          </a:p>
          <a:p>
            <a:pPr marL="383540" lvl="0" indent="-114300" algn="l" rtl="0">
              <a:lnSpc>
                <a:spcPct val="100000"/>
              </a:lnSpc>
              <a:spcBef>
                <a:spcPts val="1000"/>
              </a:spcBef>
              <a:spcAft>
                <a:spcPts val="0"/>
              </a:spcAft>
              <a:buClr>
                <a:srgbClr val="000000"/>
              </a:buClr>
              <a:buSzPts val="3600"/>
              <a:buFont typeface="Palatino"/>
              <a:buNone/>
            </a:pP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(Selected) Best practices</a:t>
            </a:r>
            <a:endParaRPr/>
          </a:p>
          <a:p>
            <a:pPr marL="383540" lvl="0" indent="-114300" algn="l" rtl="0">
              <a:lnSpc>
                <a:spcPct val="100000"/>
              </a:lnSpc>
              <a:spcBef>
                <a:spcPts val="1000"/>
              </a:spcBef>
              <a:spcAft>
                <a:spcPts val="0"/>
              </a:spcAft>
              <a:buClr>
                <a:srgbClr val="000000"/>
              </a:buClr>
              <a:buSzPts val="3600"/>
              <a:buFont typeface="Palatino"/>
              <a:buNone/>
            </a:pP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Lean coffee</a:t>
            </a:r>
            <a:endParaRPr/>
          </a:p>
        </p:txBody>
      </p:sp>
      <p:pic>
        <p:nvPicPr>
          <p:cNvPr id="118" name="Google Shape;118;p8" descr="Bookmark Ribbon Filled-50.png"/>
          <p:cNvPicPr preferRelativeResize="0"/>
          <p:nvPr/>
        </p:nvPicPr>
        <p:blipFill rotWithShape="1">
          <a:blip r:embed="rId3">
            <a:alphaModFix/>
          </a:blip>
          <a:srcRect/>
          <a:stretch/>
        </p:blipFill>
        <p:spPr>
          <a:xfrm>
            <a:off x="11867951" y="-60061"/>
            <a:ext cx="635001" cy="635001"/>
          </a:xfrm>
          <a:prstGeom prst="rect">
            <a:avLst/>
          </a:prstGeom>
          <a:noFill/>
          <a:ln>
            <a:noFill/>
          </a:ln>
        </p:spPr>
      </p:pic>
      <p:grpSp>
        <p:nvGrpSpPr>
          <p:cNvPr id="119" name="Google Shape;119;p8"/>
          <p:cNvGrpSpPr/>
          <p:nvPr/>
        </p:nvGrpSpPr>
        <p:grpSpPr>
          <a:xfrm>
            <a:off x="11531463" y="689625"/>
            <a:ext cx="1504989" cy="5101997"/>
            <a:chOff x="0" y="0"/>
            <a:chExt cx="1504988" cy="5101996"/>
          </a:xfrm>
        </p:grpSpPr>
        <p:pic>
          <p:nvPicPr>
            <p:cNvPr id="120" name="Google Shape;120;p8" descr="StopWatch.png"/>
            <p:cNvPicPr preferRelativeResize="0"/>
            <p:nvPr/>
          </p:nvPicPr>
          <p:blipFill rotWithShape="1">
            <a:blip r:embed="rId4">
              <a:alphaModFix/>
            </a:blip>
            <a:srcRect/>
            <a:stretch/>
          </p:blipFill>
          <p:spPr>
            <a:xfrm>
              <a:off x="9116" y="0"/>
              <a:ext cx="1289744" cy="1405490"/>
            </a:xfrm>
            <a:prstGeom prst="rect">
              <a:avLst/>
            </a:prstGeom>
            <a:noFill/>
            <a:ln>
              <a:noFill/>
            </a:ln>
          </p:spPr>
        </p:pic>
        <p:sp>
          <p:nvSpPr>
            <p:cNvPr id="121" name="Google Shape;121;p8"/>
            <p:cNvSpPr txBox="1"/>
            <p:nvPr/>
          </p:nvSpPr>
          <p:spPr>
            <a:xfrm>
              <a:off x="0" y="1578258"/>
              <a:ext cx="1435001" cy="595035"/>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3600"/>
                <a:buFont typeface="Palatino"/>
                <a:buNone/>
              </a:pPr>
              <a:r>
                <a:rPr lang="en-US" sz="3200" u="none" strike="noStrike" cap="none" dirty="0">
                  <a:solidFill>
                    <a:srgbClr val="000000"/>
                  </a:solidFill>
                  <a:latin typeface="Helvetica" pitchFamily="2" charset="0"/>
                  <a:ea typeface="Palatino"/>
                  <a:cs typeface="Palatino"/>
                  <a:sym typeface="Palatino"/>
                </a:rPr>
                <a:t>40’-60’</a:t>
              </a:r>
              <a:endParaRPr sz="1200" dirty="0"/>
            </a:p>
          </p:txBody>
        </p:sp>
        <p:sp>
          <p:nvSpPr>
            <p:cNvPr id="122" name="Google Shape;122;p8"/>
            <p:cNvSpPr txBox="1"/>
            <p:nvPr/>
          </p:nvSpPr>
          <p:spPr>
            <a:xfrm>
              <a:off x="0" y="3051458"/>
              <a:ext cx="1435001" cy="595035"/>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3600"/>
                <a:buFont typeface="Palatino"/>
                <a:buNone/>
              </a:pPr>
              <a:r>
                <a:rPr lang="en-US" sz="3200" u="none" strike="noStrike" cap="none">
                  <a:solidFill>
                    <a:srgbClr val="000000"/>
                  </a:solidFill>
                  <a:latin typeface="Helvetica" pitchFamily="2" charset="0"/>
                  <a:ea typeface="Palatino"/>
                  <a:cs typeface="Palatino"/>
                  <a:sym typeface="Palatino"/>
                </a:rPr>
                <a:t>40’-60’</a:t>
              </a:r>
              <a:endParaRPr sz="1200" dirty="0"/>
            </a:p>
          </p:txBody>
        </p:sp>
        <p:sp>
          <p:nvSpPr>
            <p:cNvPr id="123" name="Google Shape;123;p8"/>
            <p:cNvSpPr txBox="1"/>
            <p:nvPr/>
          </p:nvSpPr>
          <p:spPr>
            <a:xfrm>
              <a:off x="69986" y="4506961"/>
              <a:ext cx="1435002" cy="595035"/>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3600"/>
                <a:buFont typeface="Palatino"/>
                <a:buNone/>
              </a:pPr>
              <a:r>
                <a:rPr lang="en-US" sz="3200" u="none" strike="noStrike" cap="none">
                  <a:solidFill>
                    <a:srgbClr val="000000"/>
                  </a:solidFill>
                  <a:latin typeface="Helvetica" pitchFamily="2" charset="0"/>
                  <a:ea typeface="Palatino"/>
                  <a:cs typeface="Palatino"/>
                  <a:sym typeface="Palatino"/>
                </a:rPr>
                <a:t>0’ - 40’</a:t>
              </a:r>
              <a:endParaRPr sz="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9"/>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Outline</a:t>
            </a:r>
            <a:endParaRPr/>
          </a:p>
        </p:txBody>
      </p:sp>
      <p:sp>
        <p:nvSpPr>
          <p:cNvPr id="134" name="Google Shape;134;p9"/>
          <p:cNvSpPr txBox="1">
            <a:spLocks noGrp="1"/>
          </p:cNvSpPr>
          <p:nvPr>
            <p:ph type="body" idx="1"/>
          </p:nvPr>
        </p:nvSpPr>
        <p:spPr>
          <a:xfrm>
            <a:off x="723900" y="2209800"/>
            <a:ext cx="11557000" cy="7543800"/>
          </a:xfrm>
          <a:prstGeom prst="rect">
            <a:avLst/>
          </a:prstGeom>
          <a:noFill/>
          <a:ln>
            <a:noFill/>
          </a:ln>
        </p:spPr>
        <p:txBody>
          <a:bodyPr spcFirstLastPara="1" wrap="square" lIns="50800" tIns="50800" rIns="50800" bIns="50800" anchor="t" anchorCtr="0">
            <a:noAutofit/>
          </a:bodyPr>
          <a:lstStyle/>
          <a:p>
            <a:pPr marL="383540" lvl="0" indent="-342900" algn="l" rtl="0">
              <a:lnSpc>
                <a:spcPct val="100000"/>
              </a:lnSpc>
              <a:spcBef>
                <a:spcPts val="0"/>
              </a:spcBef>
              <a:spcAft>
                <a:spcPts val="0"/>
              </a:spcAft>
              <a:buClr>
                <a:srgbClr val="000000"/>
              </a:buClr>
              <a:buSzPts val="3600"/>
              <a:buFont typeface="Palatino"/>
              <a:buChar char="•"/>
            </a:pPr>
            <a:r>
              <a:rPr lang="en-US"/>
              <a:t>A brief introduction into survey research </a:t>
            </a:r>
            <a:endParaRPr/>
          </a:p>
          <a:p>
            <a:pPr marL="383540" lvl="0" indent="-114300" algn="l" rtl="0">
              <a:lnSpc>
                <a:spcPct val="100000"/>
              </a:lnSpc>
              <a:spcBef>
                <a:spcPts val="1000"/>
              </a:spcBef>
              <a:spcAft>
                <a:spcPts val="0"/>
              </a:spcAft>
              <a:buClr>
                <a:srgbClr val="000000"/>
              </a:buClr>
              <a:buSzPts val="3600"/>
              <a:buFont typeface="Palatino"/>
              <a:buNone/>
            </a:pP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(Selected) Best practices</a:t>
            </a:r>
            <a:endParaRPr/>
          </a:p>
          <a:p>
            <a:pPr marL="383540" lvl="0" indent="-114300" algn="l" rtl="0">
              <a:lnSpc>
                <a:spcPct val="100000"/>
              </a:lnSpc>
              <a:spcBef>
                <a:spcPts val="1000"/>
              </a:spcBef>
              <a:spcAft>
                <a:spcPts val="0"/>
              </a:spcAft>
              <a:buClr>
                <a:srgbClr val="000000"/>
              </a:buClr>
              <a:buSzPts val="3600"/>
              <a:buFont typeface="Palatino"/>
              <a:buNone/>
            </a:pPr>
            <a:endParaRPr/>
          </a:p>
          <a:p>
            <a:pPr marL="383540" lvl="0" indent="-342900" algn="l" rtl="0">
              <a:lnSpc>
                <a:spcPct val="100000"/>
              </a:lnSpc>
              <a:spcBef>
                <a:spcPts val="1000"/>
              </a:spcBef>
              <a:spcAft>
                <a:spcPts val="0"/>
              </a:spcAft>
              <a:buClr>
                <a:srgbClr val="000000"/>
              </a:buClr>
              <a:buSzPts val="3600"/>
              <a:buFont typeface="Palatino"/>
              <a:buChar char="•"/>
            </a:pPr>
            <a:r>
              <a:rPr lang="en-US" sz="3600" u="none" strike="noStrike" cap="none">
                <a:solidFill>
                  <a:srgbClr val="000000"/>
                </a:solidFill>
                <a:sym typeface="Palatino"/>
              </a:rPr>
              <a:t>Lean coffee</a:t>
            </a:r>
            <a:endParaRPr/>
          </a:p>
        </p:txBody>
      </p:sp>
      <p:pic>
        <p:nvPicPr>
          <p:cNvPr id="135" name="Google Shape;135;p9" descr="Bookmark Ribbon Filled-50.png"/>
          <p:cNvPicPr preferRelativeResize="0"/>
          <p:nvPr/>
        </p:nvPicPr>
        <p:blipFill rotWithShape="1">
          <a:blip r:embed="rId3">
            <a:alphaModFix/>
          </a:blip>
          <a:srcRect/>
          <a:stretch/>
        </p:blipFill>
        <p:spPr>
          <a:xfrm>
            <a:off x="11867951" y="-60061"/>
            <a:ext cx="635001" cy="635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0"/>
          <p:cNvSpPr txBox="1">
            <a:spLocks noGrp="1"/>
          </p:cNvSpPr>
          <p:nvPr>
            <p:ph type="title"/>
          </p:nvPr>
        </p:nvSpPr>
        <p:spPr>
          <a:xfrm>
            <a:off x="711200" y="0"/>
            <a:ext cx="11557000" cy="1638300"/>
          </a:xfrm>
          <a:prstGeom prst="rect">
            <a:avLst/>
          </a:prstGeom>
          <a:noFill/>
          <a:ln>
            <a:noFill/>
          </a:ln>
        </p:spPr>
        <p:txBody>
          <a:bodyPr spcFirstLastPara="1" wrap="square" lIns="50800" tIns="50800" rIns="50800" bIns="50800" anchor="b" anchorCtr="0">
            <a:noAutofit/>
          </a:bodyPr>
          <a:lstStyle/>
          <a:p>
            <a:pPr marL="57798" lvl="0" indent="0" algn="l" rtl="0">
              <a:lnSpc>
                <a:spcPct val="100000"/>
              </a:lnSpc>
              <a:spcBef>
                <a:spcPts val="0"/>
              </a:spcBef>
              <a:spcAft>
                <a:spcPts val="0"/>
              </a:spcAft>
              <a:buClr>
                <a:srgbClr val="000000"/>
              </a:buClr>
              <a:buSzPts val="4200"/>
              <a:buFont typeface="Palatino"/>
              <a:buNone/>
            </a:pPr>
            <a:r>
              <a:rPr lang="en-US" sz="4200" u="none" strike="noStrike" cap="none">
                <a:solidFill>
                  <a:srgbClr val="000000"/>
                </a:solidFill>
                <a:sym typeface="Palatino"/>
              </a:rPr>
              <a:t>What is survey research?</a:t>
            </a:r>
            <a:endParaRPr/>
          </a:p>
        </p:txBody>
      </p:sp>
      <p:pic>
        <p:nvPicPr>
          <p:cNvPr id="141" name="Google Shape;141;p10" descr="Systematic observational method to gather qualitative and/or quantitative data from (a sample of) entities to characterise information, attitudes and/or behaviours from different groups of subjects regarding an object of study Systematic observational method to gather qualitative and/or quantitative data from (a sample of) entities to characterise information, attitudes and/or behaviours from different groups of subjects regarding an object of study"/>
          <p:cNvPicPr preferRelativeResize="0"/>
          <p:nvPr/>
        </p:nvPicPr>
        <p:blipFill rotWithShape="1">
          <a:blip r:embed="rId3">
            <a:alphaModFix/>
          </a:blip>
          <a:srcRect/>
          <a:stretch/>
        </p:blipFill>
        <p:spPr>
          <a:xfrm>
            <a:off x="941882" y="1828904"/>
            <a:ext cx="11095635" cy="5198619"/>
          </a:xfrm>
          <a:prstGeom prst="rect">
            <a:avLst/>
          </a:prstGeom>
          <a:noFill/>
          <a:ln>
            <a:noFill/>
          </a:ln>
          <a:effectLst>
            <a:outerShdw blurRad="63500" dist="67619" dir="5400000" rotWithShape="0">
              <a:srgbClr val="000000"/>
            </a:outerShdw>
          </a:effectLst>
        </p:spPr>
      </p:pic>
      <p:sp>
        <p:nvSpPr>
          <p:cNvPr id="142" name="Google Shape;142;p10"/>
          <p:cNvSpPr txBox="1"/>
          <p:nvPr/>
        </p:nvSpPr>
        <p:spPr>
          <a:xfrm>
            <a:off x="949015" y="7273234"/>
            <a:ext cx="8475023" cy="1210588"/>
          </a:xfrm>
          <a:prstGeom prst="rect">
            <a:avLst/>
          </a:prstGeom>
          <a:noFill/>
          <a:ln>
            <a:noFill/>
          </a:ln>
        </p:spPr>
        <p:txBody>
          <a:bodyPr spcFirstLastPara="1" wrap="square" lIns="50800" tIns="50800" rIns="50800" bIns="50800" anchor="ctr" anchorCtr="0">
            <a:spAutoFit/>
          </a:bodyPr>
          <a:lstStyle/>
          <a:p>
            <a:pPr marL="363070" marR="0" lvl="0" indent="-363070" algn="l" rtl="0">
              <a:lnSpc>
                <a:spcPct val="100000"/>
              </a:lnSpc>
              <a:spcBef>
                <a:spcPts val="0"/>
              </a:spcBef>
              <a:spcAft>
                <a:spcPts val="0"/>
              </a:spcAft>
              <a:buClr>
                <a:srgbClr val="000000"/>
              </a:buClr>
              <a:buSzPts val="3600"/>
              <a:buFont typeface="Palatino"/>
              <a:buChar char="»"/>
            </a:pPr>
            <a:r>
              <a:rPr lang="en-US" sz="3600" u="none" strike="noStrike" cap="none">
                <a:solidFill>
                  <a:srgbClr val="000000"/>
                </a:solidFill>
                <a:latin typeface="Helvetica" pitchFamily="2" charset="0"/>
                <a:ea typeface="Palatino"/>
                <a:cs typeface="Palatino"/>
                <a:sym typeface="Palatino"/>
              </a:rPr>
              <a:t>Observational data with limited control</a:t>
            </a:r>
            <a:endParaRPr dirty="0"/>
          </a:p>
          <a:p>
            <a:pPr marL="363070" marR="0" lvl="0" indent="-363070" algn="l" rtl="0">
              <a:lnSpc>
                <a:spcPct val="100000"/>
              </a:lnSpc>
              <a:spcBef>
                <a:spcPts val="0"/>
              </a:spcBef>
              <a:spcAft>
                <a:spcPts val="0"/>
              </a:spcAft>
              <a:buClr>
                <a:srgbClr val="000000"/>
              </a:buClr>
              <a:buSzPts val="3600"/>
              <a:buFont typeface="Palatino"/>
              <a:buChar char="»"/>
            </a:pPr>
            <a:r>
              <a:rPr lang="en-US" sz="3600" u="none" strike="noStrike" cap="none">
                <a:solidFill>
                  <a:srgbClr val="000000"/>
                </a:solidFill>
                <a:latin typeface="Helvetica" pitchFamily="2" charset="0"/>
                <a:ea typeface="Palatino"/>
                <a:cs typeface="Palatino"/>
                <a:sym typeface="Palatino"/>
              </a:rPr>
              <a:t>Descriptive and analytic statistics</a:t>
            </a:r>
            <a:endParaRPr dirty="0"/>
          </a:p>
        </p:txBody>
      </p: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TotalTime>
  <Words>2713</Words>
  <Application>Microsoft Macintosh PowerPoint</Application>
  <PresentationFormat>Custom</PresentationFormat>
  <Paragraphs>525</Paragraphs>
  <Slides>58</Slides>
  <Notes>58</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Helvetica</vt:lpstr>
      <vt:lpstr>Gill Sans</vt:lpstr>
      <vt:lpstr>REM</vt:lpstr>
      <vt:lpstr>Helvetica Neue</vt:lpstr>
      <vt:lpstr>Palatino</vt:lpstr>
      <vt:lpstr>Merriweather Sans</vt:lpstr>
      <vt:lpstr>White</vt:lpstr>
      <vt:lpstr>Survey Research in  Software Engineering</vt:lpstr>
      <vt:lpstr>This tutorial is based on…</vt:lpstr>
      <vt:lpstr>Introduction - Who are you?</vt:lpstr>
      <vt:lpstr>What do you think?</vt:lpstr>
      <vt:lpstr>This session will be about</vt:lpstr>
      <vt:lpstr>Ground rule</vt:lpstr>
      <vt:lpstr>Outline</vt:lpstr>
      <vt:lpstr>Outline</vt:lpstr>
      <vt:lpstr>What is survey research?</vt:lpstr>
      <vt:lpstr>Observational studies</vt:lpstr>
      <vt:lpstr>Epistemological setting (very briefly)</vt:lpstr>
      <vt:lpstr>Setting: Empirical Software Engineering</vt:lpstr>
      <vt:lpstr>Setting: Empirical Software Engineering</vt:lpstr>
      <vt:lpstr>PowerPoint Presentation</vt:lpstr>
      <vt:lpstr>Theories and hypotheses</vt:lpstr>
      <vt:lpstr>From real world to theories… and back Principles, concepts, terms</vt:lpstr>
      <vt:lpstr>(Empirical) methods</vt:lpstr>
      <vt:lpstr>(Empirical) methods - where do they belong?</vt:lpstr>
      <vt:lpstr>Survey research in a nutshell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Example - What could be wrong here?</vt:lpstr>
      <vt:lpstr>Disclaimer</vt:lpstr>
      <vt:lpstr>Disclaimer (Bavarian edition)</vt:lpstr>
      <vt:lpstr>PowerPoint Presentation</vt:lpstr>
      <vt:lpstr>PowerPoint Presentation</vt:lpstr>
      <vt:lpstr>Defining research objectives</vt:lpstr>
      <vt:lpstr>Characterising the target population</vt:lpstr>
      <vt:lpstr>Characterising the target population</vt:lpstr>
      <vt:lpstr>Characterising the target population</vt:lpstr>
      <vt:lpstr>Characterising the target population</vt:lpstr>
      <vt:lpstr>Questionnaire design</vt:lpstr>
      <vt:lpstr>Questionnaire design</vt:lpstr>
      <vt:lpstr>Questionnaire design</vt:lpstr>
      <vt:lpstr>Questionnaire design</vt:lpstr>
      <vt:lpstr>Questionnaire design</vt:lpstr>
      <vt:lpstr>Questionnaire design</vt:lpstr>
      <vt:lpstr>Response formats and scales</vt:lpstr>
      <vt:lpstr>Questionnaire design</vt:lpstr>
      <vt:lpstr>Data curation and disclosure</vt:lpstr>
      <vt:lpstr>PowerPoint Presentation</vt:lpstr>
      <vt:lpstr>Every survey needs a proper project plan</vt:lpstr>
      <vt:lpstr>PowerPoint Presentation</vt:lpstr>
      <vt:lpstr>Further reading</vt:lpstr>
      <vt:lpstr>Outline</vt:lpstr>
      <vt:lpstr>Lean Coffee</vt:lpstr>
      <vt:lpstr>Break-out session</vt:lpstr>
      <vt:lpstr>3 Survey tools (proposal)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Daniel Mendez Fernandez</cp:lastModifiedBy>
  <cp:revision>4</cp:revision>
  <dcterms:modified xsi:type="dcterms:W3CDTF">2024-08-27T09:19:40Z</dcterms:modified>
</cp:coreProperties>
</file>